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659" r:id="rId2"/>
    <p:sldId id="784" r:id="rId3"/>
    <p:sldId id="832" r:id="rId4"/>
    <p:sldId id="837" r:id="rId5"/>
    <p:sldId id="802" r:id="rId6"/>
    <p:sldId id="803" r:id="rId7"/>
    <p:sldId id="836" r:id="rId8"/>
    <p:sldId id="805" r:id="rId9"/>
    <p:sldId id="830" r:id="rId10"/>
    <p:sldId id="787" r:id="rId11"/>
    <p:sldId id="807" r:id="rId12"/>
    <p:sldId id="809" r:id="rId13"/>
    <p:sldId id="843" r:id="rId14"/>
    <p:sldId id="872" r:id="rId15"/>
    <p:sldId id="870" r:id="rId16"/>
    <p:sldId id="841" r:id="rId17"/>
    <p:sldId id="839" r:id="rId18"/>
    <p:sldId id="844" r:id="rId19"/>
    <p:sldId id="845" r:id="rId20"/>
    <p:sldId id="821" r:id="rId21"/>
    <p:sldId id="820" r:id="rId22"/>
    <p:sldId id="822" r:id="rId23"/>
    <p:sldId id="823" r:id="rId24"/>
    <p:sldId id="824" r:id="rId25"/>
    <p:sldId id="825" r:id="rId26"/>
    <p:sldId id="826" r:id="rId27"/>
    <p:sldId id="827" r:id="rId28"/>
    <p:sldId id="829" r:id="rId29"/>
    <p:sldId id="833" r:id="rId30"/>
    <p:sldId id="834" r:id="rId31"/>
    <p:sldId id="866" r:id="rId32"/>
    <p:sldId id="846" r:id="rId33"/>
    <p:sldId id="848" r:id="rId34"/>
    <p:sldId id="850" r:id="rId35"/>
    <p:sldId id="851" r:id="rId36"/>
    <p:sldId id="852" r:id="rId37"/>
    <p:sldId id="854" r:id="rId38"/>
    <p:sldId id="864" r:id="rId39"/>
    <p:sldId id="856" r:id="rId40"/>
    <p:sldId id="867" r:id="rId41"/>
    <p:sldId id="859" r:id="rId42"/>
    <p:sldId id="868" r:id="rId43"/>
    <p:sldId id="860" r:id="rId44"/>
    <p:sldId id="861" r:id="rId45"/>
    <p:sldId id="869" r:id="rId46"/>
    <p:sldId id="871" r:id="rId47"/>
    <p:sldId id="68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1" autoAdjust="0"/>
    <p:restoredTop sz="94660"/>
  </p:normalViewPr>
  <p:slideViewPr>
    <p:cSldViewPr snapToGrid="0">
      <p:cViewPr varScale="1">
        <p:scale>
          <a:sx n="86" d="100"/>
          <a:sy n="86" d="100"/>
        </p:scale>
        <p:origin x="2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1BA94-4D07-4369-B064-A7159DE8B994}"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E97BE-7BEC-4D11-9A0E-8DD86762B40F}" type="slidenum">
              <a:rPr lang="en-US" smtClean="0"/>
              <a:t>‹#›</a:t>
            </a:fld>
            <a:endParaRPr lang="en-US"/>
          </a:p>
        </p:txBody>
      </p:sp>
    </p:spTree>
    <p:extLst>
      <p:ext uri="{BB962C8B-B14F-4D97-AF65-F5344CB8AC3E}">
        <p14:creationId xmlns:p14="http://schemas.microsoft.com/office/powerpoint/2010/main" val="1655907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2578671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47221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27</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23237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94428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16</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275088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20</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412622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21</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6903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22</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88173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23</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401737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24</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1482707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The University of Adelaide, School of Computer Science</a:t>
            </a:r>
          </a:p>
        </p:txBody>
      </p:sp>
      <p:sp>
        <p:nvSpPr>
          <p:cNvPr id="5" name="Rectangle 3"/>
          <p:cNvSpPr>
            <a:spLocks noGrp="1" noChangeArrowheads="1"/>
          </p:cNvSpPr>
          <p:nvPr>
            <p:ph type="dt" idx="1"/>
          </p:nvPr>
        </p:nvSpPr>
        <p:spPr>
          <a:ln/>
        </p:spPr>
        <p:txBody>
          <a:bodyPr/>
          <a:lstStyle/>
          <a:p>
            <a:fld id="{07DA533B-45CB-4337-89C6-857AE8953CCB}" type="datetime3">
              <a:rPr lang="en-US"/>
              <a:pPr/>
              <a:t>6 November 2019</a:t>
            </a:fld>
            <a:endParaRPr lang="en-US"/>
          </a:p>
        </p:txBody>
      </p:sp>
      <p:sp>
        <p:nvSpPr>
          <p:cNvPr id="6" name="Rectangle 6"/>
          <p:cNvSpPr>
            <a:spLocks noGrp="1" noChangeArrowheads="1"/>
          </p:cNvSpPr>
          <p:nvPr>
            <p:ph type="ftr" sz="quarter" idx="4"/>
          </p:nvPr>
        </p:nvSpPr>
        <p:spPr>
          <a:ln/>
        </p:spPr>
        <p:txBody>
          <a:bodyPr/>
          <a:lstStyle/>
          <a:p>
            <a:r>
              <a:rPr lang="en-US"/>
              <a:t>Chapter 2 — Instructions: Language of the Computer</a:t>
            </a:r>
          </a:p>
        </p:txBody>
      </p:sp>
      <p:sp>
        <p:nvSpPr>
          <p:cNvPr id="7" name="Rectangle 7"/>
          <p:cNvSpPr>
            <a:spLocks noGrp="1" noChangeArrowheads="1"/>
          </p:cNvSpPr>
          <p:nvPr>
            <p:ph type="sldNum" sz="quarter" idx="5"/>
          </p:nvPr>
        </p:nvSpPr>
        <p:spPr>
          <a:ln/>
        </p:spPr>
        <p:txBody>
          <a:bodyPr/>
          <a:lstStyle/>
          <a:p>
            <a:fld id="{AD67176E-D0DA-4D40-9114-1A30A59F807E}" type="slidenum">
              <a:rPr lang="en-US"/>
              <a:pPr/>
              <a:t>25</a:t>
            </a:fld>
            <a:endParaRPr lang="en-US"/>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AU"/>
          </a:p>
        </p:txBody>
      </p:sp>
    </p:spTree>
    <p:extLst>
      <p:ext uri="{BB962C8B-B14F-4D97-AF65-F5344CB8AC3E}">
        <p14:creationId xmlns:p14="http://schemas.microsoft.com/office/powerpoint/2010/main" val="364672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5B30-7202-4578-A442-E1644780C6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72B377-7213-44E8-857A-465D2EF9E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5E34AA-8093-48EB-AC08-86D16E5F638B}"/>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72CA939D-C513-4799-919E-F8FF3945D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600F3-74E3-4A3C-8054-3209C6F6C991}"/>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3429741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D3FE-5181-4E1F-9D94-8C7A75EA8A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B60050-2D40-47AE-BA23-7969BBE3F4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ED703-F0C3-4C60-B476-26F5C7AF1924}"/>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BF6DAD91-5D0F-4A04-A659-1A3518070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B8FCF-4DFE-4C32-9F4D-745069622879}"/>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3811116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05C36-7AF6-455F-AF0C-088841097B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9B90C-FBF0-4466-BC52-FDEFDCFE19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92ADCF-609C-4F51-B8EB-E9198C304F6D}"/>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143050B7-9D65-437F-BF72-5FD379EC9E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29A6B-FE11-4DB2-A340-E0D0C51A50B1}"/>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1837558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34F07-7CA9-46CB-AC1F-9FA6ECD449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98A112-A919-4E9F-B960-312DBC483D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6F16C4-286B-4B59-A5B9-BC268D9CAEED}"/>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9086613E-78C6-422A-8DAF-F34D7470E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18442-8883-402D-B1B1-F2058EE83D14}"/>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4043751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0978-F4AA-411B-8540-3F1C61BFE5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2CF99-1535-4B52-B72A-88DC41C3D7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2D901F-B8B2-44B3-A9C7-8E9A22919271}"/>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435BA921-5FFC-415E-B907-F768D4994A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3D204-2643-44EC-8DB2-5F7AB0CAE560}"/>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2247810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CFA6-ECEA-4B44-AA38-AF6E0EF5D8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FBBECD-B753-426B-81F6-09A5336BAE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D20DC3-EF9B-4D05-9183-A4213C71ED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7C8E7-9127-4451-AE4F-B342F26360B1}"/>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6" name="Footer Placeholder 5">
            <a:extLst>
              <a:ext uri="{FF2B5EF4-FFF2-40B4-BE49-F238E27FC236}">
                <a16:creationId xmlns:a16="http://schemas.microsoft.com/office/drawing/2014/main" id="{4D430590-1034-4593-ADCD-54F7D9649E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631EE-CD35-4CEF-BA41-BEDB58D06623}"/>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351120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65F0-4F40-4B96-8828-0929FA3EF7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DF99A-4382-49D6-84AA-5D2FB2354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3C4FE-FE85-4F44-A9D2-A1DAC1111C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BEB232-43D3-4A75-BC22-1B59FAAEEB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AC3D0-2DC5-4930-A9F4-9D12BE5BA9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38CE79-89EE-4773-8D72-19F36BF358A5}"/>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8" name="Footer Placeholder 7">
            <a:extLst>
              <a:ext uri="{FF2B5EF4-FFF2-40B4-BE49-F238E27FC236}">
                <a16:creationId xmlns:a16="http://schemas.microsoft.com/office/drawing/2014/main" id="{179AE5C7-6006-4EAD-B58B-E011CB14BE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A01DD6-D2C0-4D7D-9927-18F9D1CAE085}"/>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1617636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360A-B455-4AA4-BFED-E6387574C5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9E22FF-367C-418A-BFA0-E7D3EEE69501}"/>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4" name="Footer Placeholder 3">
            <a:extLst>
              <a:ext uri="{FF2B5EF4-FFF2-40B4-BE49-F238E27FC236}">
                <a16:creationId xmlns:a16="http://schemas.microsoft.com/office/drawing/2014/main" id="{FA6CF970-B60F-4D9B-A649-06573BAA92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B09DBA-09F2-45BD-A095-54AABBD7F041}"/>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424226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0640E8-0AB8-48E5-B206-20E7F54C6A4C}"/>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3" name="Footer Placeholder 2">
            <a:extLst>
              <a:ext uri="{FF2B5EF4-FFF2-40B4-BE49-F238E27FC236}">
                <a16:creationId xmlns:a16="http://schemas.microsoft.com/office/drawing/2014/main" id="{81071AE6-1C0A-4883-8A49-AC18F9B8CB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F964BF-AFB8-4F9B-9351-F64A19CD6F27}"/>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299985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E19F-8064-4618-B2F7-340B5648EA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E00C72-FF68-4B18-9F18-A2FAECFD0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A343A2-D56F-4BB0-8C44-6D41C0039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B5058-DC8F-4C41-AD02-CCDBD9F79DDB}"/>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6" name="Footer Placeholder 5">
            <a:extLst>
              <a:ext uri="{FF2B5EF4-FFF2-40B4-BE49-F238E27FC236}">
                <a16:creationId xmlns:a16="http://schemas.microsoft.com/office/drawing/2014/main" id="{D18CBA25-42D8-4DB2-A4C3-DF9B5F8A4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6A50F-EF9F-49EA-991A-2671F1770ADD}"/>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94893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FD47-97D6-48B5-AEC7-3BAC4418A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83525D-86F3-4504-AC3A-949F307C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474348-6D8A-453F-912C-F2C89A230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E12952-F539-4D8A-A2CE-F8C1069B62DA}"/>
              </a:ext>
            </a:extLst>
          </p:cNvPr>
          <p:cNvSpPr>
            <a:spLocks noGrp="1"/>
          </p:cNvSpPr>
          <p:nvPr>
            <p:ph type="dt" sz="half" idx="10"/>
          </p:nvPr>
        </p:nvSpPr>
        <p:spPr/>
        <p:txBody>
          <a:bodyPr/>
          <a:lstStyle/>
          <a:p>
            <a:fld id="{D2CEED7F-6D5A-47B1-93B2-5495F31E44CF}" type="datetimeFigureOut">
              <a:rPr lang="en-US" smtClean="0"/>
              <a:t>11/6/2019</a:t>
            </a:fld>
            <a:endParaRPr lang="en-US"/>
          </a:p>
        </p:txBody>
      </p:sp>
      <p:sp>
        <p:nvSpPr>
          <p:cNvPr id="6" name="Footer Placeholder 5">
            <a:extLst>
              <a:ext uri="{FF2B5EF4-FFF2-40B4-BE49-F238E27FC236}">
                <a16:creationId xmlns:a16="http://schemas.microsoft.com/office/drawing/2014/main" id="{0C33C256-B883-4066-A9C4-9CF6262E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998E48-7DED-462D-9C4D-58B4B86C4EA8}"/>
              </a:ext>
            </a:extLst>
          </p:cNvPr>
          <p:cNvSpPr>
            <a:spLocks noGrp="1"/>
          </p:cNvSpPr>
          <p:nvPr>
            <p:ph type="sldNum" sz="quarter" idx="12"/>
          </p:nvPr>
        </p:nvSpPr>
        <p:spPr/>
        <p:txBody>
          <a:bodyPr/>
          <a:lstStyle/>
          <a:p>
            <a:fld id="{44718E4E-7D92-4140-A1EE-CB8DDB3E2D08}" type="slidenum">
              <a:rPr lang="en-US" smtClean="0"/>
              <a:t>‹#›</a:t>
            </a:fld>
            <a:endParaRPr lang="en-US"/>
          </a:p>
        </p:txBody>
      </p:sp>
    </p:spTree>
    <p:extLst>
      <p:ext uri="{BB962C8B-B14F-4D97-AF65-F5344CB8AC3E}">
        <p14:creationId xmlns:p14="http://schemas.microsoft.com/office/powerpoint/2010/main" val="2168148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75266-9432-4E23-BDD3-8A4F74CA9D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7D4587-3915-4C13-8197-1E643EA27C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B74E44-BFD5-4BD6-9D85-D1FCD224B8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EED7F-6D5A-47B1-93B2-5495F31E44CF}" type="datetimeFigureOut">
              <a:rPr lang="en-US" smtClean="0"/>
              <a:t>11/6/2019</a:t>
            </a:fld>
            <a:endParaRPr lang="en-US"/>
          </a:p>
        </p:txBody>
      </p:sp>
      <p:sp>
        <p:nvSpPr>
          <p:cNvPr id="5" name="Footer Placeholder 4">
            <a:extLst>
              <a:ext uri="{FF2B5EF4-FFF2-40B4-BE49-F238E27FC236}">
                <a16:creationId xmlns:a16="http://schemas.microsoft.com/office/drawing/2014/main" id="{EB6153F4-6328-4F49-BF85-F0A56CE3A9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D173DD-CD8A-44AC-9EA2-DF13983EC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18E4E-7D92-4140-A1EE-CB8DDB3E2D08}" type="slidenum">
              <a:rPr lang="en-US" smtClean="0"/>
              <a:t>‹#›</a:t>
            </a:fld>
            <a:endParaRPr lang="en-US"/>
          </a:p>
        </p:txBody>
      </p:sp>
    </p:spTree>
    <p:extLst>
      <p:ext uri="{BB962C8B-B14F-4D97-AF65-F5344CB8AC3E}">
        <p14:creationId xmlns:p14="http://schemas.microsoft.com/office/powerpoint/2010/main" val="64396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27448" y="2523030"/>
            <a:ext cx="9505056" cy="1410026"/>
          </a:xfrm>
        </p:spPr>
        <p:txBody>
          <a:bodyPr>
            <a:normAutofit/>
          </a:bodyPr>
          <a:lstStyle/>
          <a:p>
            <a:pPr algn="l"/>
            <a:r>
              <a:rPr lang="en-US" sz="4400" dirty="0">
                <a:solidFill>
                  <a:srgbClr val="FF0000"/>
                </a:solidFill>
              </a:rPr>
              <a:t>Lecture 13a: Cloud Architecture</a:t>
            </a:r>
          </a:p>
        </p:txBody>
      </p:sp>
      <p:sp>
        <p:nvSpPr>
          <p:cNvPr id="4" name="Subtitle 3"/>
          <p:cNvSpPr>
            <a:spLocks noGrp="1"/>
          </p:cNvSpPr>
          <p:nvPr>
            <p:ph type="subTitle" idx="1"/>
          </p:nvPr>
        </p:nvSpPr>
        <p:spPr>
          <a:xfrm>
            <a:off x="1607156" y="6237312"/>
            <a:ext cx="9144000" cy="1655762"/>
          </a:xfrm>
        </p:spPr>
        <p:txBody>
          <a:bodyPr/>
          <a:lstStyle/>
          <a:p>
            <a:endParaRPr lang="en-US" dirty="0"/>
          </a:p>
        </p:txBody>
      </p:sp>
      <p:sp>
        <p:nvSpPr>
          <p:cNvPr id="5" name="TextBox 4"/>
          <p:cNvSpPr txBox="1"/>
          <p:nvPr/>
        </p:nvSpPr>
        <p:spPr>
          <a:xfrm>
            <a:off x="1093672" y="4653136"/>
            <a:ext cx="9322807" cy="800219"/>
          </a:xfrm>
          <a:prstGeom prst="rect">
            <a:avLst/>
          </a:prstGeom>
          <a:noFill/>
        </p:spPr>
        <p:txBody>
          <a:bodyPr wrap="square" rtlCol="0">
            <a:spAutoFit/>
          </a:bodyPr>
          <a:lstStyle/>
          <a:p>
            <a:r>
              <a:rPr lang="en-US" sz="1600" dirty="0">
                <a:latin typeface="+mn-lt"/>
              </a:rPr>
              <a:t>Selected slides credit to: </a:t>
            </a:r>
            <a:endParaRPr lang="en-US" dirty="0">
              <a:latin typeface="+mn-lt"/>
            </a:endParaRPr>
          </a:p>
          <a:p>
            <a:pPr marL="342900" indent="-342900">
              <a:buAutoNum type="arabicParenBoth"/>
            </a:pPr>
            <a:r>
              <a:rPr lang="en-US" dirty="0">
                <a:latin typeface="+mn-lt"/>
              </a:rPr>
              <a:t>Textbook author Dan C. </a:t>
            </a:r>
            <a:r>
              <a:rPr lang="en-US" dirty="0" err="1">
                <a:latin typeface="+mn-lt"/>
              </a:rPr>
              <a:t>Marinescu</a:t>
            </a:r>
            <a:endParaRPr lang="en-US" dirty="0">
              <a:latin typeface="+mn-lt"/>
            </a:endParaRPr>
          </a:p>
          <a:p>
            <a:pPr marL="342900" indent="-342900">
              <a:buAutoNum type="arabicParenBoth"/>
            </a:pPr>
            <a:r>
              <a:rPr lang="en-US" dirty="0">
                <a:latin typeface="+mn-lt"/>
              </a:rPr>
              <a:t>Computer Architecture: A Quantitative Approach by Hennessy and Patterson</a:t>
            </a:r>
          </a:p>
        </p:txBody>
      </p:sp>
    </p:spTree>
    <p:extLst>
      <p:ext uri="{BB962C8B-B14F-4D97-AF65-F5344CB8AC3E}">
        <p14:creationId xmlns:p14="http://schemas.microsoft.com/office/powerpoint/2010/main" val="229312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055440" y="365125"/>
            <a:ext cx="10298360" cy="1325563"/>
          </a:xfrm>
        </p:spPr>
        <p:txBody>
          <a:bodyPr/>
          <a:lstStyle/>
          <a:p>
            <a:r>
              <a:rPr lang="en-US" dirty="0"/>
              <a:t> </a:t>
            </a:r>
            <a:r>
              <a:rPr lang="en-US" dirty="0">
                <a:solidFill>
                  <a:srgbClr val="FF0000"/>
                </a:solidFill>
              </a:rPr>
              <a:t>Warehouse-Scale Computer (WSC)</a:t>
            </a:r>
            <a:endParaRPr lang="en-AU" dirty="0">
              <a:solidFill>
                <a:srgbClr val="FF0000"/>
              </a:solidFill>
            </a:endParaRPr>
          </a:p>
        </p:txBody>
      </p:sp>
      <p:sp>
        <p:nvSpPr>
          <p:cNvPr id="242691" name="Rectangle 3"/>
          <p:cNvSpPr>
            <a:spLocks noGrp="1" noChangeArrowheads="1"/>
          </p:cNvSpPr>
          <p:nvPr>
            <p:ph type="body" idx="1"/>
          </p:nvPr>
        </p:nvSpPr>
        <p:spPr>
          <a:xfrm>
            <a:off x="727904" y="1821445"/>
            <a:ext cx="10514384" cy="3230057"/>
          </a:xfrm>
        </p:spPr>
        <p:txBody>
          <a:bodyPr>
            <a:normAutofit/>
          </a:bodyPr>
          <a:lstStyle/>
          <a:p>
            <a:pPr lvl="1">
              <a:lnSpc>
                <a:spcPct val="90000"/>
              </a:lnSpc>
            </a:pPr>
            <a:r>
              <a:rPr lang="en-US" dirty="0">
                <a:latin typeface="+mn-lt"/>
              </a:rPr>
              <a:t>Provides Internet services.</a:t>
            </a:r>
          </a:p>
          <a:p>
            <a:pPr lvl="2">
              <a:lnSpc>
                <a:spcPct val="90000"/>
              </a:lnSpc>
            </a:pPr>
            <a:r>
              <a:rPr lang="en-US" dirty="0">
                <a:latin typeface="+mn-lt"/>
              </a:rPr>
              <a:t>Search, social networking, online maps, video sharing, online shopping, email, cloud computing, etc.</a:t>
            </a:r>
          </a:p>
          <a:p>
            <a:pPr lvl="2">
              <a:lnSpc>
                <a:spcPct val="90000"/>
              </a:lnSpc>
            </a:pPr>
            <a:endParaRPr lang="en-US" dirty="0">
              <a:latin typeface="+mn-lt"/>
            </a:endParaRPr>
          </a:p>
          <a:p>
            <a:pPr lvl="1"/>
            <a:r>
              <a:rPr lang="en-US" dirty="0"/>
              <a:t>It is a type of datacenter. </a:t>
            </a:r>
          </a:p>
          <a:p>
            <a:pPr marL="457200" lvl="1" indent="0">
              <a:buNone/>
            </a:pPr>
            <a:endParaRPr lang="en-US" dirty="0"/>
          </a:p>
          <a:p>
            <a:pPr lvl="1"/>
            <a:r>
              <a:rPr lang="en-US" dirty="0"/>
              <a:t>WSCs currently power the services offered by companies such as Google, Amazon, Facebook, and Microsoft’s online services division. </a:t>
            </a:r>
          </a:p>
        </p:txBody>
      </p:sp>
      <p:sp>
        <p:nvSpPr>
          <p:cNvPr id="2" name="Rectangle 1"/>
          <p:cNvSpPr/>
          <p:nvPr/>
        </p:nvSpPr>
        <p:spPr>
          <a:xfrm>
            <a:off x="1163452" y="5534722"/>
            <a:ext cx="9865096" cy="646331"/>
          </a:xfrm>
          <a:prstGeom prst="rect">
            <a:avLst/>
          </a:prstGeom>
        </p:spPr>
        <p:txBody>
          <a:bodyPr wrap="square">
            <a:spAutoFit/>
          </a:bodyPr>
          <a:lstStyle/>
          <a:p>
            <a:r>
              <a:rPr lang="en-US" dirty="0"/>
              <a:t>WSC Reference: Barroso and </a:t>
            </a:r>
            <a:r>
              <a:rPr lang="en-US" dirty="0" err="1"/>
              <a:t>Holzle</a:t>
            </a:r>
            <a:r>
              <a:rPr lang="en-US" dirty="0"/>
              <a:t> (Google) The Datacenter as a Computer; An Introduction to the Design of Warehouse-Scale Machines [2009]</a:t>
            </a:r>
          </a:p>
        </p:txBody>
      </p:sp>
      <p:sp>
        <p:nvSpPr>
          <p:cNvPr id="3" name="Slide Number Placeholder 2">
            <a:extLst>
              <a:ext uri="{FF2B5EF4-FFF2-40B4-BE49-F238E27FC236}">
                <a16:creationId xmlns:a16="http://schemas.microsoft.com/office/drawing/2014/main" id="{F7B1517D-EEA5-884D-BCDD-28F2E96ED71B}"/>
              </a:ext>
            </a:extLst>
          </p:cNvPr>
          <p:cNvSpPr>
            <a:spLocks noGrp="1"/>
          </p:cNvSpPr>
          <p:nvPr>
            <p:ph type="sldNum" sz="quarter" idx="12"/>
          </p:nvPr>
        </p:nvSpPr>
        <p:spPr/>
        <p:txBody>
          <a:bodyPr/>
          <a:lstStyle/>
          <a:p>
            <a:fld id="{6481B913-EAD0-402A-A251-B09692125ACF}" type="slidenum">
              <a:rPr lang="zh-CN" altLang="en-US" smtClean="0"/>
              <a:t>10</a:t>
            </a:fld>
            <a:endParaRPr lang="zh-CN" altLang="en-US" dirty="0"/>
          </a:p>
        </p:txBody>
      </p:sp>
    </p:spTree>
    <p:extLst>
      <p:ext uri="{BB962C8B-B14F-4D97-AF65-F5344CB8AC3E}">
        <p14:creationId xmlns:p14="http://schemas.microsoft.com/office/powerpoint/2010/main" val="3988356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365125"/>
            <a:ext cx="9794304" cy="1325563"/>
          </a:xfrm>
        </p:spPr>
        <p:txBody>
          <a:bodyPr/>
          <a:lstStyle/>
          <a:p>
            <a:r>
              <a:rPr lang="en-US" dirty="0">
                <a:solidFill>
                  <a:srgbClr val="FF0000"/>
                </a:solidFill>
              </a:rPr>
              <a:t>What is WSC</a:t>
            </a:r>
          </a:p>
        </p:txBody>
      </p:sp>
      <p:sp>
        <p:nvSpPr>
          <p:cNvPr id="3" name="Content Placeholder 2"/>
          <p:cNvSpPr>
            <a:spLocks noGrp="1"/>
          </p:cNvSpPr>
          <p:nvPr>
            <p:ph idx="1"/>
          </p:nvPr>
        </p:nvSpPr>
        <p:spPr>
          <a:xfrm>
            <a:off x="695400" y="1690688"/>
            <a:ext cx="5400600" cy="4486275"/>
          </a:xfrm>
        </p:spPr>
        <p:txBody>
          <a:bodyPr>
            <a:normAutofit/>
          </a:bodyPr>
          <a:lstStyle/>
          <a:p>
            <a:r>
              <a:rPr lang="en-US" dirty="0">
                <a:latin typeface="+mn-lt"/>
              </a:rPr>
              <a:t>Warehouse-scale Computer</a:t>
            </a:r>
          </a:p>
          <a:p>
            <a:pPr lvl="1"/>
            <a:r>
              <a:rPr lang="en-US" dirty="0">
                <a:latin typeface="+mn-lt"/>
              </a:rPr>
              <a:t>A warehouse full of computers</a:t>
            </a:r>
          </a:p>
          <a:p>
            <a:pPr lvl="2"/>
            <a:r>
              <a:rPr lang="en-US" dirty="0">
                <a:latin typeface="+mn-lt"/>
              </a:rPr>
              <a:t>Originated from data center</a:t>
            </a:r>
          </a:p>
          <a:p>
            <a:pPr lvl="2"/>
            <a:r>
              <a:rPr lang="en-US" dirty="0">
                <a:latin typeface="+mn-lt"/>
              </a:rPr>
              <a:t>More powerful than traditional data center</a:t>
            </a:r>
          </a:p>
          <a:p>
            <a:r>
              <a:rPr lang="en-US" dirty="0">
                <a:latin typeface="+mn-lt"/>
              </a:rPr>
              <a:t>Large portions of the hardware and software resources in these facilities must work in concert to efficiently deliver good levels of Internet service performance</a:t>
            </a:r>
          </a:p>
          <a:p>
            <a:r>
              <a:rPr lang="en-US" dirty="0">
                <a:latin typeface="+mn-lt"/>
              </a:rPr>
              <a:t>Emphasis: cost effective</a:t>
            </a:r>
          </a:p>
          <a:p>
            <a:pPr marL="0" indent="0">
              <a:buNone/>
            </a:pPr>
            <a:endParaRPr lang="en-US" dirty="0">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008" y="1124744"/>
            <a:ext cx="5557204" cy="4068896"/>
          </a:xfrm>
          <a:prstGeom prst="rect">
            <a:avLst/>
          </a:prstGeom>
        </p:spPr>
      </p:pic>
      <p:sp>
        <p:nvSpPr>
          <p:cNvPr id="6" name="TextBox 5"/>
          <p:cNvSpPr txBox="1"/>
          <p:nvPr/>
        </p:nvSpPr>
        <p:spPr>
          <a:xfrm>
            <a:off x="7188571" y="5392133"/>
            <a:ext cx="3628111" cy="923330"/>
          </a:xfrm>
          <a:prstGeom prst="rect">
            <a:avLst/>
          </a:prstGeom>
          <a:noFill/>
        </p:spPr>
        <p:txBody>
          <a:bodyPr wrap="square" rtlCol="0">
            <a:spAutoFit/>
          </a:bodyPr>
          <a:lstStyle/>
          <a:p>
            <a:r>
              <a:rPr lang="en-US" dirty="0"/>
              <a:t>A Sample WSC</a:t>
            </a:r>
          </a:p>
          <a:p>
            <a:endParaRPr lang="en-US" dirty="0">
              <a:latin typeface="+mn-lt"/>
            </a:endParaRPr>
          </a:p>
          <a:p>
            <a:r>
              <a:rPr lang="en-US" dirty="0">
                <a:latin typeface="+mn-lt"/>
              </a:rPr>
              <a:t>https://</a:t>
            </a:r>
            <a:r>
              <a:rPr lang="en-US" dirty="0" err="1">
                <a:latin typeface="+mn-lt"/>
              </a:rPr>
              <a:t>www.laserfocusworld.com</a:t>
            </a:r>
            <a:r>
              <a:rPr lang="en-US" dirty="0">
                <a:latin typeface="+mn-lt"/>
              </a:rPr>
              <a:t>/</a:t>
            </a:r>
          </a:p>
        </p:txBody>
      </p:sp>
      <p:sp>
        <p:nvSpPr>
          <p:cNvPr id="4" name="Slide Number Placeholder 3">
            <a:extLst>
              <a:ext uri="{FF2B5EF4-FFF2-40B4-BE49-F238E27FC236}">
                <a16:creationId xmlns:a16="http://schemas.microsoft.com/office/drawing/2014/main" id="{B8056011-328B-EC48-B137-67EF7AED55CB}"/>
              </a:ext>
            </a:extLst>
          </p:cNvPr>
          <p:cNvSpPr>
            <a:spLocks noGrp="1"/>
          </p:cNvSpPr>
          <p:nvPr>
            <p:ph type="sldNum" sz="quarter" idx="12"/>
          </p:nvPr>
        </p:nvSpPr>
        <p:spPr/>
        <p:txBody>
          <a:bodyPr/>
          <a:lstStyle/>
          <a:p>
            <a:fld id="{6481B913-EAD0-402A-A251-B09692125ACF}" type="slidenum">
              <a:rPr lang="zh-CN" altLang="en-US" smtClean="0"/>
              <a:t>11</a:t>
            </a:fld>
            <a:endParaRPr lang="zh-CN" altLang="en-US" dirty="0"/>
          </a:p>
        </p:txBody>
      </p:sp>
    </p:spTree>
    <p:extLst>
      <p:ext uri="{BB962C8B-B14F-4D97-AF65-F5344CB8AC3E}">
        <p14:creationId xmlns:p14="http://schemas.microsoft.com/office/powerpoint/2010/main" val="366539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487488" y="365125"/>
            <a:ext cx="9866312" cy="1325563"/>
          </a:xfrm>
        </p:spPr>
        <p:txBody>
          <a:bodyPr/>
          <a:lstStyle/>
          <a:p>
            <a:r>
              <a:rPr lang="en-US" dirty="0">
                <a:solidFill>
                  <a:srgbClr val="FF0000"/>
                </a:solidFill>
              </a:rPr>
              <a:t>Overview of WSC</a:t>
            </a:r>
            <a:endParaRPr lang="en-AU" dirty="0">
              <a:solidFill>
                <a:srgbClr val="FF0000"/>
              </a:solidFill>
            </a:endParaRPr>
          </a:p>
        </p:txBody>
      </p:sp>
      <p:sp>
        <p:nvSpPr>
          <p:cNvPr id="242691" name="Rectangle 3"/>
          <p:cNvSpPr>
            <a:spLocks noGrp="1" noChangeArrowheads="1"/>
          </p:cNvSpPr>
          <p:nvPr>
            <p:ph type="body" idx="1"/>
          </p:nvPr>
        </p:nvSpPr>
        <p:spPr/>
        <p:txBody>
          <a:bodyPr/>
          <a:lstStyle/>
          <a:p>
            <a:pPr>
              <a:lnSpc>
                <a:spcPct val="90000"/>
              </a:lnSpc>
            </a:pPr>
            <a:r>
              <a:rPr lang="en-US" dirty="0">
                <a:latin typeface="+mn-lt"/>
              </a:rPr>
              <a:t>Warehouse-scale computer (WSC)</a:t>
            </a:r>
          </a:p>
          <a:p>
            <a:pPr lvl="1">
              <a:lnSpc>
                <a:spcPct val="90000"/>
              </a:lnSpc>
            </a:pPr>
            <a:r>
              <a:rPr lang="en-US" dirty="0">
                <a:latin typeface="+mn-lt"/>
              </a:rPr>
              <a:t>Provides Internet services</a:t>
            </a:r>
          </a:p>
          <a:p>
            <a:pPr lvl="2">
              <a:lnSpc>
                <a:spcPct val="90000"/>
              </a:lnSpc>
            </a:pPr>
            <a:r>
              <a:rPr lang="en-US" dirty="0">
                <a:latin typeface="+mn-lt"/>
              </a:rPr>
              <a:t>Search, social networking, online maps, video sharing, online shopping, email, cloud computing, etc.</a:t>
            </a:r>
          </a:p>
          <a:p>
            <a:pPr lvl="1">
              <a:lnSpc>
                <a:spcPct val="90000"/>
              </a:lnSpc>
            </a:pPr>
            <a:r>
              <a:rPr lang="en-US" dirty="0">
                <a:latin typeface="+mn-lt"/>
              </a:rPr>
              <a:t>A today’s typical WSC</a:t>
            </a:r>
          </a:p>
          <a:p>
            <a:pPr lvl="2">
              <a:lnSpc>
                <a:spcPct val="90000"/>
              </a:lnSpc>
            </a:pPr>
            <a:r>
              <a:rPr lang="en-US" dirty="0">
                <a:latin typeface="+mn-lt"/>
              </a:rPr>
              <a:t>One giant machine with capital cost ~150M</a:t>
            </a:r>
          </a:p>
          <a:p>
            <a:pPr lvl="2">
              <a:lnSpc>
                <a:spcPct val="90000"/>
              </a:lnSpc>
            </a:pPr>
            <a:r>
              <a:rPr lang="en-US" dirty="0">
                <a:latin typeface="+mn-lt"/>
              </a:rPr>
              <a:t>Connects and houses 50K – 100K servers</a:t>
            </a:r>
          </a:p>
          <a:p>
            <a:pPr>
              <a:lnSpc>
                <a:spcPct val="90000"/>
              </a:lnSpc>
            </a:pPr>
            <a:r>
              <a:rPr lang="en-US" dirty="0">
                <a:latin typeface="+mn-lt"/>
              </a:rPr>
              <a:t>WSCs vs. Supercomputers</a:t>
            </a:r>
          </a:p>
          <a:p>
            <a:pPr lvl="1">
              <a:lnSpc>
                <a:spcPct val="90000"/>
              </a:lnSpc>
            </a:pPr>
            <a:r>
              <a:rPr lang="en-US" dirty="0">
                <a:latin typeface="+mn-lt"/>
              </a:rPr>
              <a:t>WSC: target at providing information technology for the world</a:t>
            </a:r>
          </a:p>
          <a:p>
            <a:pPr lvl="1">
              <a:lnSpc>
                <a:spcPct val="90000"/>
              </a:lnSpc>
            </a:pPr>
            <a:r>
              <a:rPr lang="en-US" dirty="0">
                <a:latin typeface="+mn-lt"/>
              </a:rPr>
              <a:t>Supercomputer: providing high-performance computing for scientists and engineers</a:t>
            </a:r>
          </a:p>
        </p:txBody>
      </p:sp>
      <p:sp>
        <p:nvSpPr>
          <p:cNvPr id="2" name="Slide Number Placeholder 1">
            <a:extLst>
              <a:ext uri="{FF2B5EF4-FFF2-40B4-BE49-F238E27FC236}">
                <a16:creationId xmlns:a16="http://schemas.microsoft.com/office/drawing/2014/main" id="{4F8F8D29-25F0-5544-9383-2A4CA3D4AF27}"/>
              </a:ext>
            </a:extLst>
          </p:cNvPr>
          <p:cNvSpPr>
            <a:spLocks noGrp="1"/>
          </p:cNvSpPr>
          <p:nvPr>
            <p:ph type="sldNum" sz="quarter" idx="12"/>
          </p:nvPr>
        </p:nvSpPr>
        <p:spPr/>
        <p:txBody>
          <a:bodyPr/>
          <a:lstStyle/>
          <a:p>
            <a:fld id="{6481B913-EAD0-402A-A251-B09692125ACF}" type="slidenum">
              <a:rPr lang="zh-CN" altLang="en-US" smtClean="0"/>
              <a:t>12</a:t>
            </a:fld>
            <a:endParaRPr lang="zh-CN" altLang="en-US" dirty="0"/>
          </a:p>
        </p:txBody>
      </p:sp>
    </p:spTree>
    <p:extLst>
      <p:ext uri="{BB962C8B-B14F-4D97-AF65-F5344CB8AC3E}">
        <p14:creationId xmlns:p14="http://schemas.microsoft.com/office/powerpoint/2010/main" val="2503471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620688"/>
            <a:ext cx="8281987" cy="646331"/>
          </a:xfrm>
        </p:spPr>
        <p:txBody>
          <a:bodyPr/>
          <a:lstStyle/>
          <a:p>
            <a:r>
              <a:rPr lang="en-US" sz="3600" dirty="0">
                <a:solidFill>
                  <a:srgbClr val="FF0000"/>
                </a:solidFill>
              </a:rPr>
              <a:t>WSC vs. Clusters and Datacenters</a:t>
            </a:r>
          </a:p>
        </p:txBody>
      </p:sp>
      <p:sp>
        <p:nvSpPr>
          <p:cNvPr id="3" name="Content Placeholder 2"/>
          <p:cNvSpPr>
            <a:spLocks noGrp="1"/>
          </p:cNvSpPr>
          <p:nvPr>
            <p:ph idx="1"/>
          </p:nvPr>
        </p:nvSpPr>
        <p:spPr>
          <a:xfrm>
            <a:off x="911424" y="1628800"/>
            <a:ext cx="10515600" cy="4279330"/>
          </a:xfrm>
        </p:spPr>
        <p:txBody>
          <a:bodyPr/>
          <a:lstStyle/>
          <a:p>
            <a:pPr lvl="1">
              <a:lnSpc>
                <a:spcPct val="90000"/>
              </a:lnSpc>
            </a:pPr>
            <a:r>
              <a:rPr lang="en-US" sz="2800" dirty="0">
                <a:latin typeface="+mn-lt"/>
              </a:rPr>
              <a:t>WSC: an extremely large cluster</a:t>
            </a:r>
          </a:p>
          <a:p>
            <a:pPr lvl="1">
              <a:lnSpc>
                <a:spcPct val="90000"/>
              </a:lnSpc>
            </a:pPr>
            <a:r>
              <a:rPr lang="en-US" sz="2800" dirty="0">
                <a:solidFill>
                  <a:srgbClr val="00B0F0"/>
                </a:solidFill>
                <a:latin typeface="+mn-lt"/>
              </a:rPr>
              <a:t>Differences with HPC “clusters”</a:t>
            </a:r>
            <a:endParaRPr lang="en-US" sz="2800" dirty="0">
              <a:latin typeface="+mn-lt"/>
            </a:endParaRPr>
          </a:p>
          <a:p>
            <a:pPr lvl="2">
              <a:lnSpc>
                <a:spcPct val="90000"/>
              </a:lnSpc>
            </a:pPr>
            <a:r>
              <a:rPr lang="en-US" sz="2400" dirty="0">
                <a:latin typeface="+mn-lt"/>
              </a:rPr>
              <a:t>Clusters have higher performance processors and network</a:t>
            </a:r>
          </a:p>
          <a:p>
            <a:pPr lvl="2">
              <a:lnSpc>
                <a:spcPct val="90000"/>
              </a:lnSpc>
            </a:pPr>
            <a:r>
              <a:rPr lang="en-US" sz="2400" dirty="0">
                <a:latin typeface="+mn-lt"/>
              </a:rPr>
              <a:t>Clusters emphasize thread-level parallelism, WSCs emphasize request-level parallelism</a:t>
            </a:r>
          </a:p>
          <a:p>
            <a:pPr lvl="1">
              <a:lnSpc>
                <a:spcPct val="90000"/>
              </a:lnSpc>
            </a:pPr>
            <a:r>
              <a:rPr lang="en-US" sz="2800" dirty="0">
                <a:solidFill>
                  <a:srgbClr val="00B050"/>
                </a:solidFill>
                <a:latin typeface="+mn-lt"/>
              </a:rPr>
              <a:t>Differences with datacenters</a:t>
            </a:r>
          </a:p>
          <a:p>
            <a:pPr lvl="2">
              <a:lnSpc>
                <a:spcPct val="90000"/>
              </a:lnSpc>
            </a:pPr>
            <a:r>
              <a:rPr lang="en-US" sz="2400" dirty="0">
                <a:latin typeface="+mn-lt"/>
              </a:rPr>
              <a:t>Datacenters consolidate different machines and software into one location</a:t>
            </a:r>
          </a:p>
          <a:p>
            <a:pPr lvl="2">
              <a:lnSpc>
                <a:spcPct val="90000"/>
              </a:lnSpc>
            </a:pPr>
            <a:r>
              <a:rPr lang="en-US" sz="2400" dirty="0">
                <a:latin typeface="+mn-lt"/>
              </a:rPr>
              <a:t>Datacenters emphasize virtual machines and hardware heterogeneity in order to serve varied customers</a:t>
            </a:r>
          </a:p>
          <a:p>
            <a:endParaRPr lang="en-US" dirty="0"/>
          </a:p>
        </p:txBody>
      </p:sp>
      <p:sp>
        <p:nvSpPr>
          <p:cNvPr id="4" name="Slide Number Placeholder 3">
            <a:extLst>
              <a:ext uri="{FF2B5EF4-FFF2-40B4-BE49-F238E27FC236}">
                <a16:creationId xmlns:a16="http://schemas.microsoft.com/office/drawing/2014/main" id="{E29EEE40-5E7F-4341-8B96-F2F2F5B3C410}"/>
              </a:ext>
            </a:extLst>
          </p:cNvPr>
          <p:cNvSpPr>
            <a:spLocks noGrp="1"/>
          </p:cNvSpPr>
          <p:nvPr>
            <p:ph type="sldNum" sz="quarter" idx="12"/>
          </p:nvPr>
        </p:nvSpPr>
        <p:spPr/>
        <p:txBody>
          <a:bodyPr/>
          <a:lstStyle/>
          <a:p>
            <a:fld id="{6481B913-EAD0-402A-A251-B09692125ACF}" type="slidenum">
              <a:rPr lang="zh-CN" altLang="en-US" smtClean="0"/>
              <a:t>13</a:t>
            </a:fld>
            <a:endParaRPr lang="zh-CN" altLang="en-US" dirty="0"/>
          </a:p>
        </p:txBody>
      </p:sp>
    </p:spTree>
    <p:extLst>
      <p:ext uri="{BB962C8B-B14F-4D97-AF65-F5344CB8AC3E}">
        <p14:creationId xmlns:p14="http://schemas.microsoft.com/office/powerpoint/2010/main" val="1991973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9465A-DA00-4119-BED5-3C8C74CBF8BC}"/>
              </a:ext>
            </a:extLst>
          </p:cNvPr>
          <p:cNvSpPr>
            <a:spLocks noGrp="1"/>
          </p:cNvSpPr>
          <p:nvPr>
            <p:ph type="title"/>
          </p:nvPr>
        </p:nvSpPr>
        <p:spPr>
          <a:xfrm>
            <a:off x="838200" y="365125"/>
            <a:ext cx="10515600" cy="917265"/>
          </a:xfrm>
        </p:spPr>
        <p:txBody>
          <a:bodyPr>
            <a:normAutofit/>
          </a:bodyPr>
          <a:lstStyle/>
          <a:p>
            <a:pPr algn="ctr"/>
            <a:r>
              <a:rPr lang="en-US" sz="4000" dirty="0">
                <a:solidFill>
                  <a:srgbClr val="FF0000"/>
                </a:solidFill>
              </a:rPr>
              <a:t>WSC vs. Traditional Data Center</a:t>
            </a:r>
          </a:p>
        </p:txBody>
      </p:sp>
      <p:sp>
        <p:nvSpPr>
          <p:cNvPr id="3" name="Content Placeholder 2">
            <a:extLst>
              <a:ext uri="{FF2B5EF4-FFF2-40B4-BE49-F238E27FC236}">
                <a16:creationId xmlns:a16="http://schemas.microsoft.com/office/drawing/2014/main" id="{4C065677-7744-4FB2-AFD2-268D24DFE973}"/>
              </a:ext>
            </a:extLst>
          </p:cNvPr>
          <p:cNvSpPr>
            <a:spLocks noGrp="1"/>
          </p:cNvSpPr>
          <p:nvPr>
            <p:ph idx="1"/>
          </p:nvPr>
        </p:nvSpPr>
        <p:spPr>
          <a:xfrm>
            <a:off x="838200" y="1550020"/>
            <a:ext cx="10515600" cy="4626943"/>
          </a:xfrm>
        </p:spPr>
        <p:txBody>
          <a:bodyPr>
            <a:normAutofit fontScale="92500"/>
          </a:bodyPr>
          <a:lstStyle/>
          <a:p>
            <a:r>
              <a:rPr lang="en-US" dirty="0"/>
              <a:t>Traditional datacenters, however, typically host a large number of relatively small- or medium-sized applications, each running on a dedicated hardware infrastructure that is de-coupled and protected from other systems in the same facility.  </a:t>
            </a:r>
          </a:p>
          <a:p>
            <a:r>
              <a:rPr lang="en-US" dirty="0"/>
              <a:t>Different computing systems within such a datacenter often have little in common in terms of hardware, software, or maintenance infrastructure, and tend not to communicate with each other at all.</a:t>
            </a:r>
          </a:p>
          <a:p>
            <a:r>
              <a:rPr lang="en-US" dirty="0"/>
              <a:t>A WSC usually belongs to a single organization, use a relatively homogeneous hardware and system software platform, and share a common systems management layer. Often, much of the application, middleware, and system software is built in-house compared to the predominance of third-party software running in conventional datacenters. </a:t>
            </a:r>
          </a:p>
          <a:p>
            <a:endParaRPr lang="en-US" dirty="0"/>
          </a:p>
          <a:p>
            <a:endParaRPr lang="en-US" dirty="0"/>
          </a:p>
        </p:txBody>
      </p:sp>
    </p:spTree>
    <p:extLst>
      <p:ext uri="{BB962C8B-B14F-4D97-AF65-F5344CB8AC3E}">
        <p14:creationId xmlns:p14="http://schemas.microsoft.com/office/powerpoint/2010/main" val="911372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15110-00E2-E144-9522-379C339BF645}"/>
              </a:ext>
            </a:extLst>
          </p:cNvPr>
          <p:cNvSpPr>
            <a:spLocks noGrp="1"/>
          </p:cNvSpPr>
          <p:nvPr>
            <p:ph type="title"/>
          </p:nvPr>
        </p:nvSpPr>
        <p:spPr>
          <a:xfrm>
            <a:off x="1199456" y="365125"/>
            <a:ext cx="10154344" cy="1325563"/>
          </a:xfrm>
        </p:spPr>
        <p:txBody>
          <a:bodyPr/>
          <a:lstStyle/>
          <a:p>
            <a:r>
              <a:rPr lang="en-US" dirty="0">
                <a:solidFill>
                  <a:srgbClr val="FF0000"/>
                </a:solidFill>
              </a:rPr>
              <a:t>Activity #1</a:t>
            </a:r>
          </a:p>
        </p:txBody>
      </p:sp>
      <p:sp>
        <p:nvSpPr>
          <p:cNvPr id="3" name="Content Placeholder 2">
            <a:extLst>
              <a:ext uri="{FF2B5EF4-FFF2-40B4-BE49-F238E27FC236}">
                <a16:creationId xmlns:a16="http://schemas.microsoft.com/office/drawing/2014/main" id="{69ECE2A5-24C5-FA4D-9F67-DFBEE03DAD6E}"/>
              </a:ext>
            </a:extLst>
          </p:cNvPr>
          <p:cNvSpPr>
            <a:spLocks noGrp="1"/>
          </p:cNvSpPr>
          <p:nvPr>
            <p:ph idx="1"/>
          </p:nvPr>
        </p:nvSpPr>
        <p:spPr/>
        <p:txBody>
          <a:bodyPr/>
          <a:lstStyle/>
          <a:p>
            <a:pPr marL="514350" indent="-514350">
              <a:buFont typeface="+mj-lt"/>
              <a:buAutoNum type="arabicPeriod"/>
            </a:pPr>
            <a:r>
              <a:rPr lang="en-US" dirty="0">
                <a:latin typeface="+mn-lt"/>
              </a:rPr>
              <a:t>True or False</a:t>
            </a:r>
          </a:p>
          <a:p>
            <a:pPr marL="914400" lvl="1" indent="-457200">
              <a:buFont typeface="+mj-lt"/>
              <a:buAutoNum type="arabicParenR"/>
            </a:pPr>
            <a:r>
              <a:rPr lang="en-US" dirty="0">
                <a:latin typeface="+mn-lt"/>
              </a:rPr>
              <a:t>An HPC cluster usually takes spaces of one or several buildings.</a:t>
            </a:r>
          </a:p>
          <a:p>
            <a:pPr marL="914400" lvl="1" indent="-457200">
              <a:buFont typeface="+mj-lt"/>
              <a:buAutoNum type="arabicParenR"/>
            </a:pPr>
            <a:r>
              <a:rPr lang="en-US" dirty="0">
                <a:latin typeface="+mn-lt"/>
              </a:rPr>
              <a:t>A WSC is an extremely large HPC cluster.</a:t>
            </a:r>
          </a:p>
          <a:p>
            <a:pPr marL="914400" lvl="1" indent="-457200">
              <a:buFont typeface="+mj-lt"/>
              <a:buAutoNum type="arabicParenR"/>
            </a:pPr>
            <a:r>
              <a:rPr lang="en-US" dirty="0">
                <a:latin typeface="+mn-lt"/>
              </a:rPr>
              <a:t>A data center may host several different HPC clusters.</a:t>
            </a:r>
          </a:p>
          <a:p>
            <a:pPr marL="0" indent="0">
              <a:buNone/>
            </a:pPr>
            <a:r>
              <a:rPr lang="en-US" dirty="0">
                <a:latin typeface="+mn-lt"/>
              </a:rPr>
              <a:t>2. Name a data center close to your region.</a:t>
            </a:r>
          </a:p>
          <a:p>
            <a:pPr marL="0" indent="0">
              <a:buNone/>
            </a:pPr>
            <a:r>
              <a:rPr lang="en-US" dirty="0">
                <a:latin typeface="+mn-lt"/>
              </a:rPr>
              <a:t>3. Describe the computing cluster in your university/department (what kind of computing, storage, and network configurations etc.)</a:t>
            </a:r>
          </a:p>
        </p:txBody>
      </p:sp>
      <p:sp>
        <p:nvSpPr>
          <p:cNvPr id="4" name="Slide Number Placeholder 3">
            <a:extLst>
              <a:ext uri="{FF2B5EF4-FFF2-40B4-BE49-F238E27FC236}">
                <a16:creationId xmlns:a16="http://schemas.microsoft.com/office/drawing/2014/main" id="{B4DF2A7D-8E80-DD47-8036-51E84CCABCC3}"/>
              </a:ext>
            </a:extLst>
          </p:cNvPr>
          <p:cNvSpPr>
            <a:spLocks noGrp="1"/>
          </p:cNvSpPr>
          <p:nvPr>
            <p:ph type="sldNum" sz="quarter" idx="12"/>
          </p:nvPr>
        </p:nvSpPr>
        <p:spPr/>
        <p:txBody>
          <a:bodyPr/>
          <a:lstStyle/>
          <a:p>
            <a:fld id="{6481B913-EAD0-402A-A251-B09692125ACF}" type="slidenum">
              <a:rPr lang="zh-CN" altLang="en-US" smtClean="0"/>
              <a:t>15</a:t>
            </a:fld>
            <a:endParaRPr lang="zh-CN" altLang="en-US" dirty="0"/>
          </a:p>
        </p:txBody>
      </p:sp>
    </p:spTree>
    <p:extLst>
      <p:ext uri="{BB962C8B-B14F-4D97-AF65-F5344CB8AC3E}">
        <p14:creationId xmlns:p14="http://schemas.microsoft.com/office/powerpoint/2010/main" val="221267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063552" y="692061"/>
            <a:ext cx="8209979" cy="646331"/>
          </a:xfrm>
        </p:spPr>
        <p:txBody>
          <a:bodyPr/>
          <a:lstStyle/>
          <a:p>
            <a:r>
              <a:rPr lang="en-US" sz="3600" dirty="0">
                <a:solidFill>
                  <a:srgbClr val="FF0000"/>
                </a:solidFill>
              </a:rPr>
              <a:t>Important Design Factors for WSC</a:t>
            </a:r>
            <a:endParaRPr lang="en-AU" sz="3600" dirty="0">
              <a:solidFill>
                <a:srgbClr val="FF0000"/>
              </a:solidFill>
            </a:endParaRPr>
          </a:p>
        </p:txBody>
      </p:sp>
      <p:sp>
        <p:nvSpPr>
          <p:cNvPr id="242691" name="Rectangle 3"/>
          <p:cNvSpPr>
            <a:spLocks noGrp="1" noChangeArrowheads="1"/>
          </p:cNvSpPr>
          <p:nvPr>
            <p:ph type="body" idx="1"/>
          </p:nvPr>
        </p:nvSpPr>
        <p:spPr>
          <a:xfrm>
            <a:off x="983432" y="1387123"/>
            <a:ext cx="9568236" cy="4778181"/>
          </a:xfrm>
        </p:spPr>
        <p:txBody>
          <a:bodyPr>
            <a:normAutofit lnSpcReduction="10000"/>
          </a:bodyPr>
          <a:lstStyle/>
          <a:p>
            <a:pPr>
              <a:lnSpc>
                <a:spcPct val="90000"/>
              </a:lnSpc>
            </a:pPr>
            <a:r>
              <a:rPr lang="en-US" sz="2200" dirty="0">
                <a:latin typeface="+mn-lt"/>
              </a:rPr>
              <a:t>Cost-performance</a:t>
            </a:r>
          </a:p>
          <a:p>
            <a:pPr lvl="1">
              <a:lnSpc>
                <a:spcPct val="90000"/>
              </a:lnSpc>
            </a:pPr>
            <a:r>
              <a:rPr lang="en-US" sz="2000" dirty="0">
                <a:latin typeface="+mn-lt"/>
              </a:rPr>
              <a:t>Small savings add up</a:t>
            </a:r>
          </a:p>
          <a:p>
            <a:pPr>
              <a:lnSpc>
                <a:spcPct val="90000"/>
              </a:lnSpc>
            </a:pPr>
            <a:r>
              <a:rPr lang="en-US" sz="2200" dirty="0">
                <a:latin typeface="+mn-lt"/>
              </a:rPr>
              <a:t>Energy efficiency</a:t>
            </a:r>
          </a:p>
          <a:p>
            <a:pPr lvl="1">
              <a:lnSpc>
                <a:spcPct val="90000"/>
              </a:lnSpc>
            </a:pPr>
            <a:r>
              <a:rPr lang="en-US" sz="2000" dirty="0">
                <a:latin typeface="+mn-lt"/>
              </a:rPr>
              <a:t>Affects power distribution and cooling</a:t>
            </a:r>
          </a:p>
          <a:p>
            <a:pPr>
              <a:lnSpc>
                <a:spcPct val="90000"/>
              </a:lnSpc>
            </a:pPr>
            <a:r>
              <a:rPr lang="en-US" sz="2200" dirty="0">
                <a:latin typeface="+mn-lt"/>
              </a:rPr>
              <a:t>Dependability via redundancy</a:t>
            </a:r>
          </a:p>
          <a:p>
            <a:pPr>
              <a:lnSpc>
                <a:spcPct val="90000"/>
              </a:lnSpc>
            </a:pPr>
            <a:r>
              <a:rPr lang="en-US" sz="2200" dirty="0">
                <a:latin typeface="+mn-lt"/>
              </a:rPr>
              <a:t>Network I/O</a:t>
            </a:r>
          </a:p>
          <a:p>
            <a:pPr>
              <a:lnSpc>
                <a:spcPct val="90000"/>
              </a:lnSpc>
            </a:pPr>
            <a:r>
              <a:rPr lang="en-US" sz="2200" dirty="0">
                <a:latin typeface="+mn-lt"/>
              </a:rPr>
              <a:t>Interactive and batch processing workloads</a:t>
            </a:r>
          </a:p>
          <a:p>
            <a:pPr>
              <a:lnSpc>
                <a:spcPct val="90000"/>
              </a:lnSpc>
            </a:pPr>
            <a:r>
              <a:rPr lang="en-US" sz="2200" dirty="0">
                <a:latin typeface="+mn-lt"/>
              </a:rPr>
              <a:t>Ample computational parallelism is not a problem</a:t>
            </a:r>
          </a:p>
          <a:p>
            <a:pPr lvl="1">
              <a:lnSpc>
                <a:spcPct val="90000"/>
              </a:lnSpc>
            </a:pPr>
            <a:r>
              <a:rPr lang="en-US" sz="2000" dirty="0">
                <a:latin typeface="+mn-lt"/>
              </a:rPr>
              <a:t>Most jobs are totally independent  </a:t>
            </a:r>
          </a:p>
          <a:p>
            <a:pPr>
              <a:lnSpc>
                <a:spcPct val="90000"/>
              </a:lnSpc>
            </a:pPr>
            <a:r>
              <a:rPr lang="en-US" sz="2200" dirty="0">
                <a:latin typeface="+mn-lt"/>
              </a:rPr>
              <a:t>Operational costs count</a:t>
            </a:r>
          </a:p>
          <a:p>
            <a:pPr lvl="1">
              <a:lnSpc>
                <a:spcPct val="90000"/>
              </a:lnSpc>
            </a:pPr>
            <a:r>
              <a:rPr lang="en-US" sz="2000" dirty="0">
                <a:latin typeface="+mn-lt"/>
              </a:rPr>
              <a:t>Power consumption is a primary, not secondary, constraint when designing system</a:t>
            </a:r>
          </a:p>
          <a:p>
            <a:pPr>
              <a:lnSpc>
                <a:spcPct val="90000"/>
              </a:lnSpc>
            </a:pPr>
            <a:r>
              <a:rPr lang="en-US" sz="2200" dirty="0">
                <a:latin typeface="+mn-lt"/>
              </a:rPr>
              <a:t>Scale and its opportunities and problems</a:t>
            </a:r>
          </a:p>
          <a:p>
            <a:pPr lvl="1">
              <a:lnSpc>
                <a:spcPct val="90000"/>
              </a:lnSpc>
            </a:pPr>
            <a:r>
              <a:rPr lang="en-US" sz="2000" dirty="0">
                <a:latin typeface="+mn-lt"/>
              </a:rPr>
              <a:t>Can afford to build customized systems since WSC require volume purchase</a:t>
            </a:r>
          </a:p>
        </p:txBody>
      </p:sp>
      <p:sp>
        <p:nvSpPr>
          <p:cNvPr id="2" name="Slide Number Placeholder 1">
            <a:extLst>
              <a:ext uri="{FF2B5EF4-FFF2-40B4-BE49-F238E27FC236}">
                <a16:creationId xmlns:a16="http://schemas.microsoft.com/office/drawing/2014/main" id="{0B215257-83D4-4643-B511-BE072B4F6D86}"/>
              </a:ext>
            </a:extLst>
          </p:cNvPr>
          <p:cNvSpPr>
            <a:spLocks noGrp="1"/>
          </p:cNvSpPr>
          <p:nvPr>
            <p:ph type="sldNum" sz="quarter" idx="12"/>
          </p:nvPr>
        </p:nvSpPr>
        <p:spPr/>
        <p:txBody>
          <a:bodyPr/>
          <a:lstStyle/>
          <a:p>
            <a:fld id="{6481B913-EAD0-402A-A251-B09692125ACF}" type="slidenum">
              <a:rPr lang="zh-CN" altLang="en-US" smtClean="0"/>
              <a:t>16</a:t>
            </a:fld>
            <a:endParaRPr lang="zh-CN" altLang="en-US" dirty="0"/>
          </a:p>
        </p:txBody>
      </p:sp>
    </p:spTree>
    <p:extLst>
      <p:ext uri="{BB962C8B-B14F-4D97-AF65-F5344CB8AC3E}">
        <p14:creationId xmlns:p14="http://schemas.microsoft.com/office/powerpoint/2010/main" val="2932688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7119" y="548681"/>
            <a:ext cx="10515600" cy="936104"/>
          </a:xfrm>
        </p:spPr>
        <p:txBody>
          <a:bodyPr/>
          <a:lstStyle/>
          <a:p>
            <a:r>
              <a:rPr lang="en-US" dirty="0">
                <a:solidFill>
                  <a:srgbClr val="FF0000"/>
                </a:solidFill>
              </a:rPr>
              <a:t>Computer Architecture of WSC</a:t>
            </a:r>
          </a:p>
        </p:txBody>
      </p:sp>
      <p:sp>
        <p:nvSpPr>
          <p:cNvPr id="3" name="Content Placeholder 2"/>
          <p:cNvSpPr>
            <a:spLocks noGrp="1"/>
          </p:cNvSpPr>
          <p:nvPr>
            <p:ph idx="1"/>
          </p:nvPr>
        </p:nvSpPr>
        <p:spPr>
          <a:xfrm>
            <a:off x="839416" y="1484785"/>
            <a:ext cx="10515600" cy="4351338"/>
          </a:xfrm>
        </p:spPr>
        <p:txBody>
          <a:bodyPr>
            <a:normAutofit lnSpcReduction="10000"/>
          </a:bodyPr>
          <a:lstStyle/>
          <a:p>
            <a:r>
              <a:rPr lang="en-US" sz="2400" dirty="0">
                <a:latin typeface="+mn-lt"/>
              </a:rPr>
              <a:t>WSCs use a hierarchy of networks for interconnection, similar to memory hierarchy of a computer (Low level, high level).</a:t>
            </a:r>
            <a:endParaRPr lang="en-US" dirty="0">
              <a:latin typeface="+mn-lt"/>
            </a:endParaRPr>
          </a:p>
          <a:p>
            <a:pPr lvl="1"/>
            <a:r>
              <a:rPr lang="en-US" dirty="0">
                <a:latin typeface="+mn-lt"/>
              </a:rPr>
              <a:t>Example: Each 19” rack holds 48 1U servers connected to a rack switch </a:t>
            </a:r>
          </a:p>
          <a:p>
            <a:r>
              <a:rPr lang="en-US" dirty="0">
                <a:latin typeface="+mn-lt"/>
              </a:rPr>
              <a:t> </a:t>
            </a:r>
            <a:r>
              <a:rPr lang="en-US" sz="2400" dirty="0">
                <a:latin typeface="+mn-lt"/>
              </a:rPr>
              <a:t>Hardware and units of WSC include:</a:t>
            </a:r>
          </a:p>
          <a:p>
            <a:pPr lvl="1"/>
            <a:r>
              <a:rPr lang="en-US" dirty="0">
                <a:latin typeface="+mn-lt"/>
              </a:rPr>
              <a:t> Hardware</a:t>
            </a:r>
          </a:p>
          <a:p>
            <a:pPr lvl="2"/>
            <a:r>
              <a:rPr lang="en-US" dirty="0">
                <a:latin typeface="+mn-lt"/>
              </a:rPr>
              <a:t>Servers</a:t>
            </a:r>
          </a:p>
          <a:p>
            <a:pPr lvl="2"/>
            <a:r>
              <a:rPr lang="en-US" dirty="0">
                <a:latin typeface="+mn-lt"/>
              </a:rPr>
              <a:t>Racks</a:t>
            </a:r>
          </a:p>
          <a:p>
            <a:pPr lvl="2"/>
            <a:r>
              <a:rPr lang="en-US" dirty="0">
                <a:latin typeface="+mn-lt"/>
              </a:rPr>
              <a:t>Commodity Rack Switches</a:t>
            </a:r>
          </a:p>
          <a:p>
            <a:pPr lvl="2"/>
            <a:r>
              <a:rPr lang="en-US" dirty="0">
                <a:latin typeface="+mn-lt"/>
              </a:rPr>
              <a:t>Array Switches</a:t>
            </a:r>
          </a:p>
          <a:p>
            <a:pPr lvl="1"/>
            <a:r>
              <a:rPr lang="en-US" dirty="0">
                <a:latin typeface="+mn-lt"/>
              </a:rPr>
              <a:t>Units</a:t>
            </a:r>
          </a:p>
          <a:p>
            <a:pPr lvl="2"/>
            <a:r>
              <a:rPr lang="en-US" dirty="0">
                <a:latin typeface="+mn-lt"/>
              </a:rPr>
              <a:t>Arrays (grouping of racks)</a:t>
            </a:r>
          </a:p>
          <a:p>
            <a:pPr lvl="2"/>
            <a:r>
              <a:rPr lang="en-US" dirty="0">
                <a:latin typeface="+mn-lt"/>
              </a:rPr>
              <a:t>Rack Units (U)</a:t>
            </a:r>
          </a:p>
        </p:txBody>
      </p:sp>
      <p:pic>
        <p:nvPicPr>
          <p:cNvPr id="6" name="Picture 5"/>
          <p:cNvPicPr>
            <a:picLocks noChangeAspect="1"/>
          </p:cNvPicPr>
          <p:nvPr/>
        </p:nvPicPr>
        <p:blipFill>
          <a:blip r:embed="rId2"/>
          <a:stretch>
            <a:fillRect/>
          </a:stretch>
        </p:blipFill>
        <p:spPr>
          <a:xfrm>
            <a:off x="6356370" y="2420890"/>
            <a:ext cx="5240934" cy="3744414"/>
          </a:xfrm>
          <a:prstGeom prst="rect">
            <a:avLst/>
          </a:prstGeom>
        </p:spPr>
      </p:pic>
      <p:sp>
        <p:nvSpPr>
          <p:cNvPr id="4" name="Slide Number Placeholder 3">
            <a:extLst>
              <a:ext uri="{FF2B5EF4-FFF2-40B4-BE49-F238E27FC236}">
                <a16:creationId xmlns:a16="http://schemas.microsoft.com/office/drawing/2014/main" id="{2113F8A7-7081-8B4A-ACB7-3B3014AC8D40}"/>
              </a:ext>
            </a:extLst>
          </p:cNvPr>
          <p:cNvSpPr>
            <a:spLocks noGrp="1"/>
          </p:cNvSpPr>
          <p:nvPr>
            <p:ph type="sldNum" sz="quarter" idx="12"/>
          </p:nvPr>
        </p:nvSpPr>
        <p:spPr/>
        <p:txBody>
          <a:bodyPr/>
          <a:lstStyle/>
          <a:p>
            <a:fld id="{6481B913-EAD0-402A-A251-B09692125ACF}" type="slidenum">
              <a:rPr lang="zh-CN" altLang="en-US" smtClean="0"/>
              <a:t>17</a:t>
            </a:fld>
            <a:endParaRPr lang="zh-CN" altLang="en-US" dirty="0"/>
          </a:p>
        </p:txBody>
      </p:sp>
      <p:sp>
        <p:nvSpPr>
          <p:cNvPr id="5" name="Rectangle 4">
            <a:extLst>
              <a:ext uri="{FF2B5EF4-FFF2-40B4-BE49-F238E27FC236}">
                <a16:creationId xmlns:a16="http://schemas.microsoft.com/office/drawing/2014/main" id="{4DBCE85B-8360-7E45-9DF7-B0A74D97B7B4}"/>
              </a:ext>
            </a:extLst>
          </p:cNvPr>
          <p:cNvSpPr/>
          <p:nvPr/>
        </p:nvSpPr>
        <p:spPr>
          <a:xfrm>
            <a:off x="8760296" y="5937662"/>
            <a:ext cx="3270575" cy="307777"/>
          </a:xfrm>
          <a:prstGeom prst="rect">
            <a:avLst/>
          </a:prstGeom>
        </p:spPr>
        <p:txBody>
          <a:bodyPr wrap="square">
            <a:spAutoFit/>
          </a:bodyPr>
          <a:lstStyle/>
          <a:p>
            <a:r>
              <a:rPr lang="en-US" sz="1400" dirty="0">
                <a:latin typeface="+mn-lt"/>
              </a:rPr>
              <a:t>https://</a:t>
            </a:r>
            <a:r>
              <a:rPr lang="en-US" sz="1400" dirty="0" err="1">
                <a:latin typeface="+mn-lt"/>
              </a:rPr>
              <a:t>www.semanticscholar.org</a:t>
            </a:r>
            <a:r>
              <a:rPr lang="en-US" sz="1400" dirty="0">
                <a:latin typeface="+mn-lt"/>
              </a:rPr>
              <a:t>/</a:t>
            </a:r>
          </a:p>
        </p:txBody>
      </p:sp>
    </p:spTree>
    <p:extLst>
      <p:ext uri="{BB962C8B-B14F-4D97-AF65-F5344CB8AC3E}">
        <p14:creationId xmlns:p14="http://schemas.microsoft.com/office/powerpoint/2010/main" val="1548939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1584" y="365125"/>
            <a:ext cx="9002216" cy="759619"/>
          </a:xfrm>
        </p:spPr>
        <p:txBody>
          <a:bodyPr/>
          <a:lstStyle/>
          <a:p>
            <a:r>
              <a:rPr lang="en-US" dirty="0">
                <a:solidFill>
                  <a:srgbClr val="FF0000"/>
                </a:solidFill>
              </a:rPr>
              <a:t>Racks</a:t>
            </a:r>
          </a:p>
        </p:txBody>
      </p:sp>
      <p:sp>
        <p:nvSpPr>
          <p:cNvPr id="3" name="Content Placeholder 2"/>
          <p:cNvSpPr>
            <a:spLocks noGrp="1"/>
          </p:cNvSpPr>
          <p:nvPr>
            <p:ph idx="1"/>
          </p:nvPr>
        </p:nvSpPr>
        <p:spPr>
          <a:xfrm>
            <a:off x="623392" y="1340768"/>
            <a:ext cx="10515600" cy="4824536"/>
          </a:xfrm>
        </p:spPr>
        <p:txBody>
          <a:bodyPr>
            <a:normAutofit fontScale="92500" lnSpcReduction="10000"/>
          </a:bodyPr>
          <a:lstStyle/>
          <a:p>
            <a:r>
              <a:rPr lang="en-US" dirty="0">
                <a:latin typeface="+mn-lt"/>
              </a:rPr>
              <a:t>The standard since 1930s</a:t>
            </a:r>
          </a:p>
          <a:p>
            <a:pPr lvl="1"/>
            <a:r>
              <a:rPr lang="en-US" sz="2600" dirty="0">
                <a:latin typeface="+mn-lt"/>
              </a:rPr>
              <a:t>19-inch (48.26-cm) rack</a:t>
            </a:r>
          </a:p>
          <a:p>
            <a:r>
              <a:rPr lang="en-US" dirty="0">
                <a:latin typeface="+mn-lt"/>
              </a:rPr>
              <a:t>Servers measured in number of rack, units (U) they occupy (1U, 2U, etc.)</a:t>
            </a:r>
          </a:p>
          <a:p>
            <a:pPr lvl="1"/>
            <a:r>
              <a:rPr lang="en-US" dirty="0">
                <a:latin typeface="+mn-lt"/>
              </a:rPr>
              <a:t>One U is 1.75 inches (4.45 cm) high</a:t>
            </a:r>
          </a:p>
          <a:p>
            <a:r>
              <a:rPr lang="en-US" dirty="0">
                <a:latin typeface="+mn-lt"/>
              </a:rPr>
              <a:t>A typical 7-foot rack offers 48 U</a:t>
            </a:r>
          </a:p>
          <a:p>
            <a:pPr lvl="1"/>
            <a:r>
              <a:rPr lang="en-US" dirty="0">
                <a:latin typeface="+mn-lt"/>
              </a:rPr>
              <a:t>48-port Ethernet Switch</a:t>
            </a:r>
          </a:p>
          <a:p>
            <a:pPr lvl="1"/>
            <a:r>
              <a:rPr lang="en-US" dirty="0">
                <a:latin typeface="+mn-lt"/>
              </a:rPr>
              <a:t>Commodity HW</a:t>
            </a:r>
          </a:p>
          <a:p>
            <a:pPr lvl="2"/>
            <a:r>
              <a:rPr lang="en-US" sz="2200" dirty="0">
                <a:latin typeface="+mn-lt"/>
              </a:rPr>
              <a:t>costs as low as $30 per port for a 1Gbit/sec Ethernet link in 2011</a:t>
            </a:r>
          </a:p>
          <a:p>
            <a:r>
              <a:rPr lang="en-US" dirty="0">
                <a:latin typeface="+mn-lt"/>
              </a:rPr>
              <a:t>Rack switches are uplinked to switch higher in hierarchy</a:t>
            </a:r>
          </a:p>
          <a:p>
            <a:pPr lvl="1"/>
            <a:r>
              <a:rPr lang="en-US" dirty="0">
                <a:latin typeface="+mn-lt"/>
              </a:rPr>
              <a:t>Uplink has 48 / n times lower bandwidth</a:t>
            </a:r>
          </a:p>
          <a:p>
            <a:pPr lvl="2"/>
            <a:r>
              <a:rPr lang="en-US" sz="2200" dirty="0">
                <a:latin typeface="+mn-lt"/>
              </a:rPr>
              <a:t>where n = # of uplink ports</a:t>
            </a:r>
          </a:p>
          <a:p>
            <a:pPr marL="914400" lvl="2" indent="0">
              <a:buNone/>
            </a:pPr>
            <a:endParaRPr lang="en-US" dirty="0">
              <a:latin typeface="+mn-lt"/>
            </a:endParaRPr>
          </a:p>
          <a:p>
            <a:r>
              <a:rPr lang="en-US" dirty="0">
                <a:latin typeface="+mn-lt"/>
              </a:rPr>
              <a:t>Goal: to maximize locality of communication relative to the rack</a:t>
            </a:r>
          </a:p>
          <a:p>
            <a:endParaRPr lang="en-US" dirty="0"/>
          </a:p>
        </p:txBody>
      </p:sp>
      <p:pic>
        <p:nvPicPr>
          <p:cNvPr id="4" name="Picture 3"/>
          <p:cNvPicPr>
            <a:picLocks noChangeAspect="1"/>
          </p:cNvPicPr>
          <p:nvPr/>
        </p:nvPicPr>
        <p:blipFill>
          <a:blip r:embed="rId2"/>
          <a:stretch>
            <a:fillRect/>
          </a:stretch>
        </p:blipFill>
        <p:spPr>
          <a:xfrm>
            <a:off x="8832304" y="2420888"/>
            <a:ext cx="2737341" cy="3054361"/>
          </a:xfrm>
          <a:prstGeom prst="rect">
            <a:avLst/>
          </a:prstGeom>
        </p:spPr>
      </p:pic>
      <p:sp>
        <p:nvSpPr>
          <p:cNvPr id="5" name="Slide Number Placeholder 4">
            <a:extLst>
              <a:ext uri="{FF2B5EF4-FFF2-40B4-BE49-F238E27FC236}">
                <a16:creationId xmlns:a16="http://schemas.microsoft.com/office/drawing/2014/main" id="{9FC53E8A-376B-F34C-A5AC-3FE693A03759}"/>
              </a:ext>
            </a:extLst>
          </p:cNvPr>
          <p:cNvSpPr>
            <a:spLocks noGrp="1"/>
          </p:cNvSpPr>
          <p:nvPr>
            <p:ph type="sldNum" sz="quarter" idx="12"/>
          </p:nvPr>
        </p:nvSpPr>
        <p:spPr/>
        <p:txBody>
          <a:bodyPr/>
          <a:lstStyle/>
          <a:p>
            <a:fld id="{6481B913-EAD0-402A-A251-B09692125ACF}" type="slidenum">
              <a:rPr lang="zh-CN" altLang="en-US" smtClean="0"/>
              <a:t>18</a:t>
            </a:fld>
            <a:endParaRPr lang="zh-CN" altLang="en-US" dirty="0"/>
          </a:p>
        </p:txBody>
      </p:sp>
    </p:spTree>
    <p:extLst>
      <p:ext uri="{BB962C8B-B14F-4D97-AF65-F5344CB8AC3E}">
        <p14:creationId xmlns:p14="http://schemas.microsoft.com/office/powerpoint/2010/main" val="310275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365125"/>
            <a:ext cx="9938320" cy="1325563"/>
          </a:xfrm>
        </p:spPr>
        <p:txBody>
          <a:bodyPr/>
          <a:lstStyle/>
          <a:p>
            <a:r>
              <a:rPr lang="en-US" dirty="0">
                <a:solidFill>
                  <a:srgbClr val="FF0000"/>
                </a:solidFill>
              </a:rPr>
              <a:t>Switches</a:t>
            </a:r>
          </a:p>
        </p:txBody>
      </p:sp>
      <p:sp>
        <p:nvSpPr>
          <p:cNvPr id="3" name="Content Placeholder 2"/>
          <p:cNvSpPr>
            <a:spLocks noGrp="1"/>
          </p:cNvSpPr>
          <p:nvPr>
            <p:ph idx="1"/>
          </p:nvPr>
        </p:nvSpPr>
        <p:spPr>
          <a:xfrm>
            <a:off x="767408" y="1484784"/>
            <a:ext cx="6624736" cy="4351338"/>
          </a:xfrm>
        </p:spPr>
        <p:txBody>
          <a:bodyPr>
            <a:normAutofit/>
          </a:bodyPr>
          <a:lstStyle/>
          <a:p>
            <a:r>
              <a:rPr lang="en-US" dirty="0">
                <a:latin typeface="+mn-lt"/>
              </a:rPr>
              <a:t>WSC use a hierarchy of networks</a:t>
            </a:r>
          </a:p>
          <a:p>
            <a:r>
              <a:rPr lang="en-US" dirty="0">
                <a:latin typeface="+mn-lt"/>
              </a:rPr>
              <a:t>Rack Switch</a:t>
            </a:r>
          </a:p>
          <a:p>
            <a:pPr lvl="1"/>
            <a:r>
              <a:rPr lang="en-US" dirty="0">
                <a:latin typeface="+mn-lt"/>
              </a:rPr>
              <a:t>Located within a rack</a:t>
            </a:r>
          </a:p>
          <a:p>
            <a:pPr lvl="1"/>
            <a:r>
              <a:rPr lang="en-US" dirty="0">
                <a:latin typeface="+mn-lt"/>
              </a:rPr>
              <a:t> 48-port Ethernet switch connected to up to 48 1 U servers in the rack</a:t>
            </a:r>
          </a:p>
          <a:p>
            <a:pPr lvl="1"/>
            <a:r>
              <a:rPr lang="en-US" dirty="0">
                <a:latin typeface="+mn-lt"/>
              </a:rPr>
              <a:t>Bandwidth within rack is same for each server</a:t>
            </a:r>
          </a:p>
          <a:p>
            <a:pPr lvl="1"/>
            <a:r>
              <a:rPr lang="en-US" dirty="0">
                <a:latin typeface="+mn-lt"/>
              </a:rPr>
              <a:t>2 to 8 uplinks to the next higher switch in the network hierarchy</a:t>
            </a:r>
          </a:p>
          <a:p>
            <a:pPr lvl="1"/>
            <a:r>
              <a:rPr lang="en-US" dirty="0">
                <a:latin typeface="+mn-lt"/>
              </a:rPr>
              <a:t>“Oversubscription” is the ratio between the internal bandwidth and uplink bandwidth</a:t>
            </a:r>
          </a:p>
          <a:p>
            <a:pPr lvl="2"/>
            <a:r>
              <a:rPr lang="en-US" dirty="0">
                <a:latin typeface="+mn-lt"/>
              </a:rPr>
              <a:t>Ex: 48/2 to 48/8</a:t>
            </a:r>
          </a:p>
        </p:txBody>
      </p:sp>
      <p:pic>
        <p:nvPicPr>
          <p:cNvPr id="4" name="Picture 3"/>
          <p:cNvPicPr>
            <a:picLocks noChangeAspect="1"/>
          </p:cNvPicPr>
          <p:nvPr/>
        </p:nvPicPr>
        <p:blipFill>
          <a:blip r:embed="rId2"/>
          <a:stretch>
            <a:fillRect/>
          </a:stretch>
        </p:blipFill>
        <p:spPr>
          <a:xfrm>
            <a:off x="7032104" y="1628800"/>
            <a:ext cx="4487045" cy="3529890"/>
          </a:xfrm>
          <a:prstGeom prst="rect">
            <a:avLst/>
          </a:prstGeom>
        </p:spPr>
      </p:pic>
      <p:sp>
        <p:nvSpPr>
          <p:cNvPr id="5" name="Slide Number Placeholder 4">
            <a:extLst>
              <a:ext uri="{FF2B5EF4-FFF2-40B4-BE49-F238E27FC236}">
                <a16:creationId xmlns:a16="http://schemas.microsoft.com/office/drawing/2014/main" id="{14707453-1A36-424B-B044-C0B2EF502DF8}"/>
              </a:ext>
            </a:extLst>
          </p:cNvPr>
          <p:cNvSpPr>
            <a:spLocks noGrp="1"/>
          </p:cNvSpPr>
          <p:nvPr>
            <p:ph type="sldNum" sz="quarter" idx="12"/>
          </p:nvPr>
        </p:nvSpPr>
        <p:spPr/>
        <p:txBody>
          <a:bodyPr/>
          <a:lstStyle/>
          <a:p>
            <a:fld id="{6481B913-EAD0-402A-A251-B09692125ACF}" type="slidenum">
              <a:rPr lang="zh-CN" altLang="en-US" smtClean="0"/>
              <a:t>19</a:t>
            </a:fld>
            <a:endParaRPr lang="zh-CN" altLang="en-US" dirty="0"/>
          </a:p>
        </p:txBody>
      </p:sp>
    </p:spTree>
    <p:extLst>
      <p:ext uri="{BB962C8B-B14F-4D97-AF65-F5344CB8AC3E}">
        <p14:creationId xmlns:p14="http://schemas.microsoft.com/office/powerpoint/2010/main" val="243210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el 1"/>
          <p:cNvSpPr>
            <a:spLocks noGrp="1"/>
          </p:cNvSpPr>
          <p:nvPr>
            <p:ph type="title"/>
          </p:nvPr>
        </p:nvSpPr>
        <p:spPr>
          <a:xfrm>
            <a:off x="191344" y="2348880"/>
            <a:ext cx="4032448" cy="1143000"/>
          </a:xfrm>
        </p:spPr>
        <p:txBody>
          <a:bodyPr>
            <a:normAutofit/>
          </a:bodyPr>
          <a:lstStyle/>
          <a:p>
            <a:r>
              <a:rPr lang="en-US" altLang="en-US" sz="3600" dirty="0">
                <a:solidFill>
                  <a:srgbClr val="FF0000"/>
                </a:solidFill>
              </a:rPr>
              <a:t>Cloud Architecture:</a:t>
            </a:r>
            <a:br>
              <a:rPr lang="en-US" altLang="en-US" sz="3600" dirty="0">
                <a:solidFill>
                  <a:srgbClr val="FF0000"/>
                </a:solidFill>
              </a:rPr>
            </a:br>
            <a:r>
              <a:rPr lang="en-US" altLang="en-US" sz="3600" dirty="0">
                <a:solidFill>
                  <a:srgbClr val="FF0000"/>
                </a:solidFill>
              </a:rPr>
              <a:t>Top-level View</a:t>
            </a:r>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769" y="469210"/>
            <a:ext cx="7560840" cy="548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F9474FC-97DF-3240-BB1F-C3B935F05448}"/>
              </a:ext>
            </a:extLst>
          </p:cNvPr>
          <p:cNvSpPr txBox="1"/>
          <p:nvPr/>
        </p:nvSpPr>
        <p:spPr>
          <a:xfrm>
            <a:off x="623391" y="4010287"/>
            <a:ext cx="3384377" cy="2585323"/>
          </a:xfrm>
          <a:prstGeom prst="rect">
            <a:avLst/>
          </a:prstGeom>
          <a:noFill/>
        </p:spPr>
        <p:txBody>
          <a:bodyPr wrap="square" rtlCol="0">
            <a:spAutoFit/>
          </a:bodyPr>
          <a:lstStyle/>
          <a:p>
            <a:r>
              <a:rPr lang="en-US" b="1" dirty="0">
                <a:latin typeface="+mn-lt"/>
              </a:rPr>
              <a:t>Top level</a:t>
            </a:r>
            <a:r>
              <a:rPr lang="en-US" dirty="0">
                <a:latin typeface="+mn-lt"/>
              </a:rPr>
              <a:t>: users interface with SaaS services</a:t>
            </a:r>
          </a:p>
          <a:p>
            <a:r>
              <a:rPr lang="en-US" b="1" dirty="0">
                <a:latin typeface="+mn-lt"/>
              </a:rPr>
              <a:t>Middle level: </a:t>
            </a:r>
            <a:r>
              <a:rPr lang="en-US" dirty="0">
                <a:latin typeface="+mn-lt"/>
              </a:rPr>
              <a:t>PaaS services; users are able to develop cloud services on that level</a:t>
            </a:r>
          </a:p>
          <a:p>
            <a:r>
              <a:rPr lang="en-US" b="1" dirty="0">
                <a:latin typeface="+mn-lt"/>
              </a:rPr>
              <a:t>Bottom level</a:t>
            </a:r>
            <a:r>
              <a:rPr lang="en-US" dirty="0">
                <a:latin typeface="+mn-lt"/>
              </a:rPr>
              <a:t>: the infrastructure; users may configure and manage (an image) of their own infrastructure.</a:t>
            </a:r>
          </a:p>
        </p:txBody>
      </p:sp>
      <p:sp>
        <p:nvSpPr>
          <p:cNvPr id="3" name="Slide Number Placeholder 2">
            <a:extLst>
              <a:ext uri="{FF2B5EF4-FFF2-40B4-BE49-F238E27FC236}">
                <a16:creationId xmlns:a16="http://schemas.microsoft.com/office/drawing/2014/main" id="{B9F7F1B0-B475-E046-B612-E54AF606846A}"/>
              </a:ext>
            </a:extLst>
          </p:cNvPr>
          <p:cNvSpPr>
            <a:spLocks noGrp="1"/>
          </p:cNvSpPr>
          <p:nvPr>
            <p:ph type="sldNum" sz="quarter" idx="12"/>
          </p:nvPr>
        </p:nvSpPr>
        <p:spPr/>
        <p:txBody>
          <a:bodyPr/>
          <a:lstStyle/>
          <a:p>
            <a:fld id="{6481B913-EAD0-402A-A251-B09692125ACF}" type="slidenum">
              <a:rPr lang="zh-CN" altLang="en-US" smtClean="0"/>
              <a:t>2</a:t>
            </a:fld>
            <a:endParaRPr lang="zh-CN" altLang="en-US" dirty="0"/>
          </a:p>
        </p:txBody>
      </p:sp>
    </p:spTree>
    <p:extLst>
      <p:ext uri="{BB962C8B-B14F-4D97-AF65-F5344CB8AC3E}">
        <p14:creationId xmlns:p14="http://schemas.microsoft.com/office/powerpoint/2010/main" val="1944147159"/>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1487488" y="560150"/>
            <a:ext cx="3888432" cy="707886"/>
          </a:xfrm>
        </p:spPr>
        <p:txBody>
          <a:bodyPr>
            <a:normAutofit/>
          </a:bodyPr>
          <a:lstStyle/>
          <a:p>
            <a:r>
              <a:rPr lang="en-US" sz="4000" dirty="0">
                <a:solidFill>
                  <a:srgbClr val="FF0000"/>
                </a:solidFill>
              </a:rPr>
              <a:t>Array Switch</a:t>
            </a:r>
            <a:endParaRPr lang="en-AU" sz="4000" dirty="0">
              <a:solidFill>
                <a:srgbClr val="FF0000"/>
              </a:solidFill>
            </a:endParaRPr>
          </a:p>
        </p:txBody>
      </p:sp>
      <p:sp>
        <p:nvSpPr>
          <p:cNvPr id="242691" name="Rectangle 3"/>
          <p:cNvSpPr>
            <a:spLocks noGrp="1" noChangeArrowheads="1"/>
          </p:cNvSpPr>
          <p:nvPr>
            <p:ph type="body" idx="1"/>
          </p:nvPr>
        </p:nvSpPr>
        <p:spPr>
          <a:xfrm>
            <a:off x="479376" y="1484784"/>
            <a:ext cx="10515600" cy="4704373"/>
          </a:xfrm>
        </p:spPr>
        <p:txBody>
          <a:bodyPr>
            <a:normAutofit/>
          </a:bodyPr>
          <a:lstStyle/>
          <a:p>
            <a:pPr>
              <a:lnSpc>
                <a:spcPct val="90000"/>
              </a:lnSpc>
            </a:pPr>
            <a:r>
              <a:rPr lang="en-US" sz="2400" dirty="0">
                <a:latin typeface="+mn-lt"/>
              </a:rPr>
              <a:t>Switch that connects an array of racks</a:t>
            </a:r>
          </a:p>
          <a:p>
            <a:pPr lvl="1"/>
            <a:r>
              <a:rPr lang="en-US" dirty="0">
                <a:latin typeface="+mn-lt"/>
              </a:rPr>
              <a:t>Connects up to 30 racks</a:t>
            </a:r>
          </a:p>
          <a:p>
            <a:pPr lvl="1"/>
            <a:r>
              <a:rPr lang="en-US" dirty="0">
                <a:latin typeface="+mn-lt"/>
              </a:rPr>
              <a:t>Much more expensive than rack switch</a:t>
            </a:r>
          </a:p>
          <a:p>
            <a:pPr lvl="2"/>
            <a:r>
              <a:rPr lang="en-US" dirty="0">
                <a:latin typeface="+mn-lt"/>
              </a:rPr>
              <a:t>Higher connectivity</a:t>
            </a:r>
          </a:p>
          <a:p>
            <a:pPr lvl="2"/>
            <a:r>
              <a:rPr lang="en-US" dirty="0">
                <a:latin typeface="+mn-lt"/>
              </a:rPr>
              <a:t>Needs bandwidth to overcome oversubscription (slower)</a:t>
            </a:r>
          </a:p>
          <a:p>
            <a:pPr lvl="1"/>
            <a:r>
              <a:rPr lang="en-US" dirty="0">
                <a:latin typeface="+mn-lt"/>
              </a:rPr>
              <a:t>Manufacturer included features</a:t>
            </a:r>
          </a:p>
          <a:p>
            <a:pPr lvl="2"/>
            <a:r>
              <a:rPr lang="en-US" dirty="0">
                <a:latin typeface="+mn-lt"/>
              </a:rPr>
              <a:t>Packet Inspection</a:t>
            </a:r>
          </a:p>
          <a:p>
            <a:pPr lvl="2"/>
            <a:r>
              <a:rPr lang="en-US" dirty="0">
                <a:latin typeface="+mn-lt"/>
              </a:rPr>
              <a:t>Content addressable memory chips</a:t>
            </a:r>
          </a:p>
          <a:p>
            <a:pPr lvl="1"/>
            <a:r>
              <a:rPr lang="en-US" dirty="0">
                <a:latin typeface="+mn-lt"/>
              </a:rPr>
              <a:t>Cost of switch bandwidth for n ports can grow as n</a:t>
            </a:r>
            <a:r>
              <a:rPr lang="en-US" baseline="30000" dirty="0">
                <a:latin typeface="+mn-lt"/>
              </a:rPr>
              <a:t>2</a:t>
            </a:r>
          </a:p>
          <a:p>
            <a:pPr lvl="2"/>
            <a:r>
              <a:rPr lang="en-US" dirty="0">
                <a:latin typeface="+mn-lt"/>
              </a:rPr>
              <a:t>Ex: Switch that has 10x bisection bandwidth of rack switch costs 100x as much.</a:t>
            </a:r>
          </a:p>
          <a:p>
            <a:pPr lvl="1"/>
            <a:r>
              <a:rPr lang="en-US" dirty="0">
                <a:latin typeface="+mn-lt"/>
              </a:rPr>
              <a:t>Often utilize content addressable memory chips and FPGAs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48" y="434003"/>
            <a:ext cx="4932625" cy="2592288"/>
          </a:xfrm>
          <a:prstGeom prst="rect">
            <a:avLst/>
          </a:prstGeom>
        </p:spPr>
      </p:pic>
      <p:sp>
        <p:nvSpPr>
          <p:cNvPr id="3" name="TextBox 2"/>
          <p:cNvSpPr txBox="1"/>
          <p:nvPr/>
        </p:nvSpPr>
        <p:spPr>
          <a:xfrm>
            <a:off x="8112224" y="3159194"/>
            <a:ext cx="3456384" cy="553998"/>
          </a:xfrm>
          <a:prstGeom prst="rect">
            <a:avLst/>
          </a:prstGeom>
          <a:noFill/>
        </p:spPr>
        <p:txBody>
          <a:bodyPr wrap="square" rtlCol="0">
            <a:spAutoFit/>
          </a:bodyPr>
          <a:lstStyle/>
          <a:p>
            <a:r>
              <a:rPr lang="en-US" dirty="0">
                <a:latin typeface="+mn-lt"/>
              </a:rPr>
              <a:t>Layers of array switches connecting racks of servers to internet via access routers. </a:t>
            </a:r>
          </a:p>
        </p:txBody>
      </p:sp>
      <p:sp>
        <p:nvSpPr>
          <p:cNvPr id="4" name="Slide Number Placeholder 3">
            <a:extLst>
              <a:ext uri="{FF2B5EF4-FFF2-40B4-BE49-F238E27FC236}">
                <a16:creationId xmlns:a16="http://schemas.microsoft.com/office/drawing/2014/main" id="{5AFF7148-F7C8-DB42-B96D-B860D0CE1CD2}"/>
              </a:ext>
            </a:extLst>
          </p:cNvPr>
          <p:cNvSpPr>
            <a:spLocks noGrp="1"/>
          </p:cNvSpPr>
          <p:nvPr>
            <p:ph type="sldNum" sz="quarter" idx="12"/>
          </p:nvPr>
        </p:nvSpPr>
        <p:spPr/>
        <p:txBody>
          <a:bodyPr/>
          <a:lstStyle/>
          <a:p>
            <a:fld id="{6481B913-EAD0-402A-A251-B09692125ACF}" type="slidenum">
              <a:rPr lang="zh-CN" altLang="en-US" smtClean="0"/>
              <a:t>20</a:t>
            </a:fld>
            <a:endParaRPr lang="zh-CN" altLang="en-US" dirty="0"/>
          </a:p>
        </p:txBody>
      </p:sp>
    </p:spTree>
    <p:extLst>
      <p:ext uri="{BB962C8B-B14F-4D97-AF65-F5344CB8AC3E}">
        <p14:creationId xmlns:p14="http://schemas.microsoft.com/office/powerpoint/2010/main" val="386487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135560" y="620688"/>
            <a:ext cx="8281987" cy="707886"/>
          </a:xfrm>
        </p:spPr>
        <p:txBody>
          <a:bodyPr/>
          <a:lstStyle/>
          <a:p>
            <a:r>
              <a:rPr lang="en-US" dirty="0">
                <a:solidFill>
                  <a:srgbClr val="FF0000"/>
                </a:solidFill>
              </a:rPr>
              <a:t>Storage</a:t>
            </a:r>
            <a:endParaRPr lang="en-AU" dirty="0">
              <a:solidFill>
                <a:srgbClr val="FF0000"/>
              </a:solidFill>
            </a:endParaRPr>
          </a:p>
        </p:txBody>
      </p:sp>
      <p:sp>
        <p:nvSpPr>
          <p:cNvPr id="242691" name="Rectangle 3"/>
          <p:cNvSpPr>
            <a:spLocks noGrp="1" noChangeArrowheads="1"/>
          </p:cNvSpPr>
          <p:nvPr>
            <p:ph type="body" idx="1"/>
          </p:nvPr>
        </p:nvSpPr>
        <p:spPr>
          <a:xfrm>
            <a:off x="767408" y="1628800"/>
            <a:ext cx="10515600" cy="4351338"/>
          </a:xfrm>
        </p:spPr>
        <p:txBody>
          <a:bodyPr>
            <a:normAutofit/>
          </a:bodyPr>
          <a:lstStyle/>
          <a:p>
            <a:r>
              <a:rPr lang="en-US" dirty="0">
                <a:latin typeface="+mn-lt"/>
              </a:rPr>
              <a:t>Natural design: fill rack with servers minus space for rack switch</a:t>
            </a:r>
          </a:p>
          <a:p>
            <a:r>
              <a:rPr lang="en-US" dirty="0">
                <a:latin typeface="+mn-lt"/>
              </a:rPr>
              <a:t>Storage options</a:t>
            </a:r>
          </a:p>
          <a:p>
            <a:pPr lvl="1"/>
            <a:r>
              <a:rPr lang="en-US" dirty="0">
                <a:latin typeface="+mn-lt"/>
              </a:rPr>
              <a:t>Use disks inside the servers, or</a:t>
            </a:r>
          </a:p>
          <a:p>
            <a:pPr lvl="1"/>
            <a:r>
              <a:rPr lang="en-US" dirty="0">
                <a:latin typeface="+mn-lt"/>
              </a:rPr>
              <a:t>Network attached storage (NAS) through </a:t>
            </a:r>
            <a:r>
              <a:rPr lang="en-US" dirty="0" err="1">
                <a:latin typeface="+mn-lt"/>
              </a:rPr>
              <a:t>Infiniband</a:t>
            </a:r>
            <a:endParaRPr lang="en-US" dirty="0">
              <a:latin typeface="+mn-lt"/>
            </a:endParaRPr>
          </a:p>
          <a:p>
            <a:r>
              <a:rPr lang="en-US" dirty="0">
                <a:latin typeface="+mn-lt"/>
              </a:rPr>
              <a:t>WSCs generally rely on local disks</a:t>
            </a:r>
          </a:p>
          <a:p>
            <a:pPr lvl="1"/>
            <a:r>
              <a:rPr lang="en-US" dirty="0">
                <a:latin typeface="+mn-lt"/>
              </a:rPr>
              <a:t> Goal: maximize locality</a:t>
            </a:r>
          </a:p>
          <a:p>
            <a:pPr lvl="1"/>
            <a:r>
              <a:rPr lang="en-US" dirty="0">
                <a:latin typeface="+mn-lt"/>
              </a:rPr>
              <a:t>Ex: Google File System (GFS) uses local disks and maintains at least 3 replicas.</a:t>
            </a:r>
          </a:p>
        </p:txBody>
      </p:sp>
      <p:sp>
        <p:nvSpPr>
          <p:cNvPr id="2" name="Slide Number Placeholder 1">
            <a:extLst>
              <a:ext uri="{FF2B5EF4-FFF2-40B4-BE49-F238E27FC236}">
                <a16:creationId xmlns:a16="http://schemas.microsoft.com/office/drawing/2014/main" id="{1B419F34-6BF3-2D49-BC7C-7B2C6799C94A}"/>
              </a:ext>
            </a:extLst>
          </p:cNvPr>
          <p:cNvSpPr>
            <a:spLocks noGrp="1"/>
          </p:cNvSpPr>
          <p:nvPr>
            <p:ph type="sldNum" sz="quarter" idx="12"/>
          </p:nvPr>
        </p:nvSpPr>
        <p:spPr/>
        <p:txBody>
          <a:bodyPr/>
          <a:lstStyle/>
          <a:p>
            <a:fld id="{6481B913-EAD0-402A-A251-B09692125ACF}" type="slidenum">
              <a:rPr lang="zh-CN" altLang="en-US" smtClean="0"/>
              <a:t>21</a:t>
            </a:fld>
            <a:endParaRPr lang="zh-CN" altLang="en-US" dirty="0"/>
          </a:p>
        </p:txBody>
      </p:sp>
    </p:spTree>
    <p:extLst>
      <p:ext uri="{BB962C8B-B14F-4D97-AF65-F5344CB8AC3E}">
        <p14:creationId xmlns:p14="http://schemas.microsoft.com/office/powerpoint/2010/main" val="1070410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207568" y="836712"/>
            <a:ext cx="8281987" cy="707886"/>
          </a:xfrm>
        </p:spPr>
        <p:txBody>
          <a:bodyPr/>
          <a:lstStyle/>
          <a:p>
            <a:r>
              <a:rPr lang="en-US" dirty="0">
                <a:solidFill>
                  <a:srgbClr val="FF0000"/>
                </a:solidFill>
              </a:rPr>
              <a:t>WSC Memory Hierarchy</a:t>
            </a:r>
            <a:endParaRPr lang="en-AU" dirty="0">
              <a:solidFill>
                <a:srgbClr val="FF0000"/>
              </a:solidFill>
            </a:endParaRPr>
          </a:p>
        </p:txBody>
      </p:sp>
      <p:pic>
        <p:nvPicPr>
          <p:cNvPr id="3" name="Picture 2"/>
          <p:cNvPicPr>
            <a:picLocks noChangeAspect="1"/>
          </p:cNvPicPr>
          <p:nvPr/>
        </p:nvPicPr>
        <p:blipFill>
          <a:blip r:embed="rId3"/>
          <a:stretch>
            <a:fillRect/>
          </a:stretch>
        </p:blipFill>
        <p:spPr>
          <a:xfrm>
            <a:off x="1487488" y="1700808"/>
            <a:ext cx="8856984" cy="4222314"/>
          </a:xfrm>
          <a:prstGeom prst="rect">
            <a:avLst/>
          </a:prstGeom>
        </p:spPr>
      </p:pic>
      <p:sp>
        <p:nvSpPr>
          <p:cNvPr id="2" name="Slide Number Placeholder 1">
            <a:extLst>
              <a:ext uri="{FF2B5EF4-FFF2-40B4-BE49-F238E27FC236}">
                <a16:creationId xmlns:a16="http://schemas.microsoft.com/office/drawing/2014/main" id="{E06A0C04-9ED7-434C-B7EF-2FFA63D69F30}"/>
              </a:ext>
            </a:extLst>
          </p:cNvPr>
          <p:cNvSpPr>
            <a:spLocks noGrp="1"/>
          </p:cNvSpPr>
          <p:nvPr>
            <p:ph type="sldNum" sz="quarter" idx="12"/>
          </p:nvPr>
        </p:nvSpPr>
        <p:spPr/>
        <p:txBody>
          <a:bodyPr/>
          <a:lstStyle/>
          <a:p>
            <a:fld id="{6481B913-EAD0-402A-A251-B09692125ACF}" type="slidenum">
              <a:rPr lang="zh-CN" altLang="en-US" smtClean="0"/>
              <a:t>22</a:t>
            </a:fld>
            <a:endParaRPr lang="zh-CN" altLang="en-US" dirty="0"/>
          </a:p>
        </p:txBody>
      </p:sp>
    </p:spTree>
    <p:extLst>
      <p:ext uri="{BB962C8B-B14F-4D97-AF65-F5344CB8AC3E}">
        <p14:creationId xmlns:p14="http://schemas.microsoft.com/office/powerpoint/2010/main" val="2074999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016681" y="417652"/>
            <a:ext cx="8281987" cy="707886"/>
          </a:xfrm>
        </p:spPr>
        <p:txBody>
          <a:bodyPr/>
          <a:lstStyle/>
          <a:p>
            <a:r>
              <a:rPr lang="en-US" dirty="0">
                <a:solidFill>
                  <a:srgbClr val="FF0000"/>
                </a:solidFill>
              </a:rPr>
              <a:t>Infrastructure and Costs  </a:t>
            </a:r>
            <a:endParaRPr lang="en-AU" dirty="0">
              <a:solidFill>
                <a:srgbClr val="FF0000"/>
              </a:solidFill>
            </a:endParaRPr>
          </a:p>
        </p:txBody>
      </p:sp>
      <p:sp>
        <p:nvSpPr>
          <p:cNvPr id="242691" name="Rectangle 3"/>
          <p:cNvSpPr>
            <a:spLocks noGrp="1" noChangeArrowheads="1"/>
          </p:cNvSpPr>
          <p:nvPr>
            <p:ph type="body" idx="1"/>
          </p:nvPr>
        </p:nvSpPr>
        <p:spPr>
          <a:xfrm>
            <a:off x="540516" y="1746250"/>
            <a:ext cx="3683276" cy="3914998"/>
          </a:xfrm>
        </p:spPr>
        <p:txBody>
          <a:bodyPr>
            <a:normAutofit/>
          </a:bodyPr>
          <a:lstStyle/>
          <a:p>
            <a:pPr>
              <a:lnSpc>
                <a:spcPct val="90000"/>
              </a:lnSpc>
            </a:pPr>
            <a:r>
              <a:rPr lang="en-US" sz="2600" dirty="0">
                <a:latin typeface="+mn-lt"/>
              </a:rPr>
              <a:t>Location of WSC</a:t>
            </a:r>
          </a:p>
          <a:p>
            <a:pPr lvl="1"/>
            <a:r>
              <a:rPr lang="en-US" sz="2000" dirty="0">
                <a:latin typeface="+mn-lt"/>
              </a:rPr>
              <a:t>Proximity to Internet backbones, electricity cost, property tax rates, low risk from earthquakes, floods, and hurricanes</a:t>
            </a:r>
          </a:p>
          <a:p>
            <a:pPr>
              <a:lnSpc>
                <a:spcPct val="90000"/>
              </a:lnSpc>
            </a:pPr>
            <a:r>
              <a:rPr lang="en-US" sz="2600" dirty="0">
                <a:latin typeface="+mn-lt"/>
              </a:rPr>
              <a:t>Two important factors</a:t>
            </a:r>
          </a:p>
          <a:p>
            <a:pPr lvl="1"/>
            <a:r>
              <a:rPr lang="en-US" dirty="0">
                <a:latin typeface="+mn-lt"/>
              </a:rPr>
              <a:t>Supplying power</a:t>
            </a:r>
          </a:p>
          <a:p>
            <a:pPr lvl="1"/>
            <a:r>
              <a:rPr lang="en-US" dirty="0">
                <a:latin typeface="+mn-lt"/>
              </a:rPr>
              <a:t>Cooling</a:t>
            </a:r>
          </a:p>
          <a:p>
            <a:pPr lvl="1"/>
            <a:endParaRPr lang="en-US" dirty="0">
              <a:latin typeface="+mn-lt"/>
            </a:endParaRPr>
          </a:p>
          <a:p>
            <a:pPr marL="457200" lvl="1" indent="0">
              <a:buNone/>
            </a:pPr>
            <a:endParaRPr lang="en-US" dirty="0">
              <a:latin typeface="+mn-lt"/>
            </a:endParaRPr>
          </a:p>
        </p:txBody>
      </p:sp>
      <p:pic>
        <p:nvPicPr>
          <p:cNvPr id="2050" name="Picture 2"/>
          <p:cNvPicPr>
            <a:picLocks noChangeAspect="1" noChangeArrowheads="1"/>
          </p:cNvPicPr>
          <p:nvPr/>
        </p:nvPicPr>
        <p:blipFill>
          <a:blip r:embed="rId3" cstate="print"/>
          <a:srcRect/>
          <a:stretch>
            <a:fillRect/>
          </a:stretch>
        </p:blipFill>
        <p:spPr bwMode="auto">
          <a:xfrm>
            <a:off x="4243151" y="1268760"/>
            <a:ext cx="7314549" cy="4248472"/>
          </a:xfrm>
          <a:prstGeom prst="rect">
            <a:avLst/>
          </a:prstGeom>
          <a:noFill/>
          <a:ln w="9525">
            <a:noFill/>
            <a:miter lim="800000"/>
            <a:headEnd/>
            <a:tailEnd/>
          </a:ln>
        </p:spPr>
      </p:pic>
      <p:sp>
        <p:nvSpPr>
          <p:cNvPr id="2" name="TextBox 1"/>
          <p:cNvSpPr txBox="1"/>
          <p:nvPr/>
        </p:nvSpPr>
        <p:spPr>
          <a:xfrm>
            <a:off x="6744072" y="5805264"/>
            <a:ext cx="3456384" cy="323165"/>
          </a:xfrm>
          <a:prstGeom prst="rect">
            <a:avLst/>
          </a:prstGeom>
          <a:noFill/>
        </p:spPr>
        <p:txBody>
          <a:bodyPr wrap="square" rtlCol="0">
            <a:spAutoFit/>
          </a:bodyPr>
          <a:lstStyle/>
          <a:p>
            <a:r>
              <a:rPr lang="en-US" dirty="0">
                <a:latin typeface="+mn-lt"/>
              </a:rPr>
              <a:t>Power distribution – reference (2)</a:t>
            </a:r>
          </a:p>
        </p:txBody>
      </p:sp>
      <p:sp>
        <p:nvSpPr>
          <p:cNvPr id="3" name="Slide Number Placeholder 2">
            <a:extLst>
              <a:ext uri="{FF2B5EF4-FFF2-40B4-BE49-F238E27FC236}">
                <a16:creationId xmlns:a16="http://schemas.microsoft.com/office/drawing/2014/main" id="{FFEC69BE-7DC8-C64E-84E9-0F6ACCEDDEED}"/>
              </a:ext>
            </a:extLst>
          </p:cNvPr>
          <p:cNvSpPr>
            <a:spLocks noGrp="1"/>
          </p:cNvSpPr>
          <p:nvPr>
            <p:ph type="sldNum" sz="quarter" idx="12"/>
          </p:nvPr>
        </p:nvSpPr>
        <p:spPr/>
        <p:txBody>
          <a:bodyPr/>
          <a:lstStyle/>
          <a:p>
            <a:fld id="{6481B913-EAD0-402A-A251-B09692125ACF}" type="slidenum">
              <a:rPr lang="zh-CN" altLang="en-US" smtClean="0"/>
              <a:t>23</a:t>
            </a:fld>
            <a:endParaRPr lang="zh-CN" altLang="en-US" dirty="0"/>
          </a:p>
        </p:txBody>
      </p:sp>
    </p:spTree>
    <p:extLst>
      <p:ext uri="{BB962C8B-B14F-4D97-AF65-F5344CB8AC3E}">
        <p14:creationId xmlns:p14="http://schemas.microsoft.com/office/powerpoint/2010/main" val="1275864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656690" y="344850"/>
            <a:ext cx="8281987" cy="707886"/>
          </a:xfrm>
        </p:spPr>
        <p:txBody>
          <a:bodyPr/>
          <a:lstStyle/>
          <a:p>
            <a:r>
              <a:rPr lang="en-US" dirty="0">
                <a:solidFill>
                  <a:srgbClr val="FF0000"/>
                </a:solidFill>
              </a:rPr>
              <a:t>Infrastructure and Costs  </a:t>
            </a:r>
            <a:endParaRPr lang="en-AU" dirty="0">
              <a:solidFill>
                <a:srgbClr val="FF0000"/>
              </a:solidFill>
            </a:endParaRPr>
          </a:p>
        </p:txBody>
      </p:sp>
      <p:sp>
        <p:nvSpPr>
          <p:cNvPr id="242691" name="Rectangle 3"/>
          <p:cNvSpPr>
            <a:spLocks noGrp="1" noChangeArrowheads="1"/>
          </p:cNvSpPr>
          <p:nvPr>
            <p:ph type="body" idx="1"/>
          </p:nvPr>
        </p:nvSpPr>
        <p:spPr>
          <a:xfrm>
            <a:off x="748478" y="1412776"/>
            <a:ext cx="3816424" cy="4277379"/>
          </a:xfrm>
        </p:spPr>
        <p:txBody>
          <a:bodyPr>
            <a:normAutofit/>
          </a:bodyPr>
          <a:lstStyle/>
          <a:p>
            <a:pPr>
              <a:lnSpc>
                <a:spcPct val="90000"/>
              </a:lnSpc>
            </a:pPr>
            <a:r>
              <a:rPr lang="en-US" sz="2400" dirty="0">
                <a:solidFill>
                  <a:srgbClr val="FF0000"/>
                </a:solidFill>
                <a:latin typeface="+mn-lt"/>
              </a:rPr>
              <a:t>Cooling</a:t>
            </a:r>
          </a:p>
          <a:p>
            <a:pPr lvl="1"/>
            <a:r>
              <a:rPr lang="en-US" sz="2000" dirty="0">
                <a:latin typeface="+mn-lt"/>
              </a:rPr>
              <a:t>Computer room </a:t>
            </a:r>
          </a:p>
          <a:p>
            <a:pPr lvl="2"/>
            <a:r>
              <a:rPr lang="en-US" sz="1600" dirty="0">
                <a:latin typeface="+mn-lt"/>
              </a:rPr>
              <a:t>Air-conditioning units</a:t>
            </a:r>
          </a:p>
          <a:p>
            <a:pPr lvl="2"/>
            <a:r>
              <a:rPr lang="en-US" sz="1600" dirty="0">
                <a:latin typeface="+mn-lt"/>
              </a:rPr>
              <a:t>Cools room by pushing warm air across coils with cool water</a:t>
            </a:r>
          </a:p>
          <a:p>
            <a:pPr lvl="2"/>
            <a:r>
              <a:rPr lang="en-US" sz="1600" dirty="0">
                <a:latin typeface="+mn-lt"/>
              </a:rPr>
              <a:t>Warm water gets cooled by external chillers</a:t>
            </a:r>
          </a:p>
          <a:p>
            <a:pPr lvl="1"/>
            <a:r>
              <a:rPr lang="en-US" sz="2000" dirty="0">
                <a:latin typeface="+mn-lt"/>
              </a:rPr>
              <a:t>Cooling Towers</a:t>
            </a:r>
          </a:p>
          <a:p>
            <a:pPr lvl="2"/>
            <a:r>
              <a:rPr lang="en-US" sz="1600" dirty="0">
                <a:latin typeface="+mn-lt"/>
              </a:rPr>
              <a:t>Uses outside air to cool water</a:t>
            </a:r>
          </a:p>
          <a:p>
            <a:pPr lvl="1"/>
            <a:r>
              <a:rPr lang="en-US" sz="2000" dirty="0">
                <a:latin typeface="+mn-lt"/>
              </a:rPr>
              <a:t>Improve efficiency by running server at higher temperature</a:t>
            </a:r>
          </a:p>
          <a:p>
            <a:pPr lvl="2"/>
            <a:r>
              <a:rPr lang="en-US" sz="1600" dirty="0">
                <a:latin typeface="+mn-lt"/>
              </a:rPr>
              <a:t>Run above 71 F (22 C)</a:t>
            </a:r>
            <a:endParaRPr lang="en-US" sz="1400" dirty="0">
              <a:latin typeface="+mn-lt"/>
            </a:endParaRPr>
          </a:p>
        </p:txBody>
      </p:sp>
      <p:pic>
        <p:nvPicPr>
          <p:cNvPr id="2" name="Picture 2"/>
          <p:cNvPicPr>
            <a:picLocks noChangeAspect="1" noChangeArrowheads="1"/>
          </p:cNvPicPr>
          <p:nvPr/>
        </p:nvPicPr>
        <p:blipFill>
          <a:blip r:embed="rId3" cstate="print"/>
          <a:srcRect/>
          <a:stretch>
            <a:fillRect/>
          </a:stretch>
        </p:blipFill>
        <p:spPr bwMode="auto">
          <a:xfrm>
            <a:off x="4727848" y="1052736"/>
            <a:ext cx="6808115" cy="4464496"/>
          </a:xfrm>
          <a:prstGeom prst="rect">
            <a:avLst/>
          </a:prstGeom>
          <a:noFill/>
          <a:ln w="9525">
            <a:noFill/>
            <a:miter lim="800000"/>
            <a:headEnd/>
            <a:tailEnd/>
          </a:ln>
        </p:spPr>
      </p:pic>
      <p:sp>
        <p:nvSpPr>
          <p:cNvPr id="3" name="TextBox 2"/>
          <p:cNvSpPr txBox="1"/>
          <p:nvPr/>
        </p:nvSpPr>
        <p:spPr>
          <a:xfrm>
            <a:off x="7104112" y="5565188"/>
            <a:ext cx="2592288" cy="323165"/>
          </a:xfrm>
          <a:prstGeom prst="rect">
            <a:avLst/>
          </a:prstGeom>
          <a:noFill/>
        </p:spPr>
        <p:txBody>
          <a:bodyPr wrap="square" rtlCol="0">
            <a:spAutoFit/>
          </a:bodyPr>
          <a:lstStyle/>
          <a:p>
            <a:r>
              <a:rPr lang="en-US" dirty="0"/>
              <a:t>Cooling – reference (2)</a:t>
            </a:r>
          </a:p>
        </p:txBody>
      </p:sp>
      <p:sp>
        <p:nvSpPr>
          <p:cNvPr id="4" name="Slide Number Placeholder 3">
            <a:extLst>
              <a:ext uri="{FF2B5EF4-FFF2-40B4-BE49-F238E27FC236}">
                <a16:creationId xmlns:a16="http://schemas.microsoft.com/office/drawing/2014/main" id="{8FCD1648-8D54-7244-814F-70820E0553DA}"/>
              </a:ext>
            </a:extLst>
          </p:cNvPr>
          <p:cNvSpPr>
            <a:spLocks noGrp="1"/>
          </p:cNvSpPr>
          <p:nvPr>
            <p:ph type="sldNum" sz="quarter" idx="12"/>
          </p:nvPr>
        </p:nvSpPr>
        <p:spPr/>
        <p:txBody>
          <a:bodyPr/>
          <a:lstStyle/>
          <a:p>
            <a:fld id="{6481B913-EAD0-402A-A251-B09692125ACF}" type="slidenum">
              <a:rPr lang="zh-CN" altLang="en-US" smtClean="0"/>
              <a:t>24</a:t>
            </a:fld>
            <a:endParaRPr lang="zh-CN" altLang="en-US" dirty="0"/>
          </a:p>
        </p:txBody>
      </p:sp>
    </p:spTree>
    <p:extLst>
      <p:ext uri="{BB962C8B-B14F-4D97-AF65-F5344CB8AC3E}">
        <p14:creationId xmlns:p14="http://schemas.microsoft.com/office/powerpoint/2010/main" val="400222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099345" y="358121"/>
            <a:ext cx="8281987" cy="707886"/>
          </a:xfrm>
        </p:spPr>
        <p:txBody>
          <a:bodyPr/>
          <a:lstStyle/>
          <a:p>
            <a:r>
              <a:rPr lang="en-US" dirty="0">
                <a:solidFill>
                  <a:srgbClr val="FF0000"/>
                </a:solidFill>
              </a:rPr>
              <a:t>Infrastructure and Costs  </a:t>
            </a:r>
            <a:endParaRPr lang="en-AU" dirty="0">
              <a:solidFill>
                <a:srgbClr val="FF0000"/>
              </a:solidFill>
            </a:endParaRPr>
          </a:p>
        </p:txBody>
      </p:sp>
      <p:sp>
        <p:nvSpPr>
          <p:cNvPr id="242691" name="Rectangle 3"/>
          <p:cNvSpPr>
            <a:spLocks noGrp="1" noChangeArrowheads="1"/>
          </p:cNvSpPr>
          <p:nvPr>
            <p:ph type="body" idx="1"/>
          </p:nvPr>
        </p:nvSpPr>
        <p:spPr>
          <a:xfrm>
            <a:off x="1343472" y="1340768"/>
            <a:ext cx="8856985" cy="4896520"/>
          </a:xfrm>
        </p:spPr>
        <p:txBody>
          <a:bodyPr>
            <a:noAutofit/>
          </a:bodyPr>
          <a:lstStyle/>
          <a:p>
            <a:pPr>
              <a:lnSpc>
                <a:spcPct val="90000"/>
              </a:lnSpc>
            </a:pPr>
            <a:r>
              <a:rPr lang="en-US" dirty="0">
                <a:latin typeface="+mn-lt"/>
              </a:rPr>
              <a:t>Cooling system also uses water (evaporation and spills)</a:t>
            </a:r>
          </a:p>
          <a:p>
            <a:pPr lvl="1">
              <a:lnSpc>
                <a:spcPct val="90000"/>
              </a:lnSpc>
            </a:pPr>
            <a:r>
              <a:rPr lang="en-US" sz="2000" dirty="0">
                <a:latin typeface="+mn-lt"/>
              </a:rPr>
              <a:t>E.g. 70,000 to 200,000 gallons  per day for an 8 MW facility</a:t>
            </a:r>
          </a:p>
          <a:p>
            <a:pPr lvl="1">
              <a:lnSpc>
                <a:spcPct val="90000"/>
              </a:lnSpc>
            </a:pPr>
            <a:endParaRPr lang="en-US" sz="2000" dirty="0">
              <a:latin typeface="+mn-lt"/>
            </a:endParaRPr>
          </a:p>
          <a:p>
            <a:pPr>
              <a:lnSpc>
                <a:spcPct val="90000"/>
              </a:lnSpc>
            </a:pPr>
            <a:r>
              <a:rPr lang="en-US" dirty="0">
                <a:latin typeface="+mn-lt"/>
              </a:rPr>
              <a:t>Power cost breakdown:</a:t>
            </a:r>
          </a:p>
          <a:p>
            <a:pPr lvl="1">
              <a:lnSpc>
                <a:spcPct val="90000"/>
              </a:lnSpc>
            </a:pPr>
            <a:r>
              <a:rPr lang="en-US" sz="2000" dirty="0">
                <a:latin typeface="+mn-lt"/>
              </a:rPr>
              <a:t>Chillers:  30-50% of the power used by the IT equipment</a:t>
            </a:r>
          </a:p>
          <a:p>
            <a:pPr lvl="1">
              <a:lnSpc>
                <a:spcPct val="90000"/>
              </a:lnSpc>
            </a:pPr>
            <a:r>
              <a:rPr lang="en-US" sz="2000" dirty="0">
                <a:latin typeface="+mn-lt"/>
              </a:rPr>
              <a:t>Air conditioning:  10-20% of the IT power, mostly due to fans</a:t>
            </a:r>
          </a:p>
          <a:p>
            <a:pPr lvl="1">
              <a:lnSpc>
                <a:spcPct val="90000"/>
              </a:lnSpc>
            </a:pPr>
            <a:endParaRPr lang="en-US" sz="2000" dirty="0">
              <a:latin typeface="+mn-lt"/>
            </a:endParaRPr>
          </a:p>
          <a:p>
            <a:pPr>
              <a:lnSpc>
                <a:spcPct val="90000"/>
              </a:lnSpc>
            </a:pPr>
            <a:r>
              <a:rPr lang="en-US" dirty="0">
                <a:latin typeface="+mn-lt"/>
              </a:rPr>
              <a:t>How many servers can a WSC support?</a:t>
            </a:r>
          </a:p>
          <a:p>
            <a:pPr lvl="1">
              <a:lnSpc>
                <a:spcPct val="90000"/>
              </a:lnSpc>
            </a:pPr>
            <a:r>
              <a:rPr lang="en-US" dirty="0">
                <a:latin typeface="+mn-lt"/>
              </a:rPr>
              <a:t>Each server:</a:t>
            </a:r>
          </a:p>
          <a:p>
            <a:pPr lvl="2">
              <a:lnSpc>
                <a:spcPct val="90000"/>
              </a:lnSpc>
            </a:pPr>
            <a:r>
              <a:rPr lang="en-US" sz="1800" dirty="0">
                <a:latin typeface="+mn-lt"/>
              </a:rPr>
              <a:t>“Nameplate power rating” gives maximum power consumption</a:t>
            </a:r>
          </a:p>
          <a:p>
            <a:pPr lvl="2">
              <a:lnSpc>
                <a:spcPct val="90000"/>
              </a:lnSpc>
            </a:pPr>
            <a:r>
              <a:rPr lang="en-US" sz="1800" dirty="0">
                <a:latin typeface="+mn-lt"/>
              </a:rPr>
              <a:t>To get actual, measure power under actual workloads</a:t>
            </a:r>
          </a:p>
          <a:p>
            <a:pPr lvl="1">
              <a:lnSpc>
                <a:spcPct val="90000"/>
              </a:lnSpc>
            </a:pPr>
            <a:r>
              <a:rPr lang="en-US" dirty="0">
                <a:latin typeface="+mn-lt"/>
              </a:rPr>
              <a:t>Oversubscribe cumulative server power by 40%, but monitor power closely</a:t>
            </a:r>
          </a:p>
        </p:txBody>
      </p:sp>
      <p:sp>
        <p:nvSpPr>
          <p:cNvPr id="2" name="Slide Number Placeholder 1">
            <a:extLst>
              <a:ext uri="{FF2B5EF4-FFF2-40B4-BE49-F238E27FC236}">
                <a16:creationId xmlns:a16="http://schemas.microsoft.com/office/drawing/2014/main" id="{894AC9F7-B35F-2243-8324-01D62A9889C2}"/>
              </a:ext>
            </a:extLst>
          </p:cNvPr>
          <p:cNvSpPr>
            <a:spLocks noGrp="1"/>
          </p:cNvSpPr>
          <p:nvPr>
            <p:ph type="sldNum" sz="quarter" idx="12"/>
          </p:nvPr>
        </p:nvSpPr>
        <p:spPr/>
        <p:txBody>
          <a:bodyPr/>
          <a:lstStyle/>
          <a:p>
            <a:fld id="{6481B913-EAD0-402A-A251-B09692125ACF}" type="slidenum">
              <a:rPr lang="zh-CN" altLang="en-US" smtClean="0"/>
              <a:t>25</a:t>
            </a:fld>
            <a:endParaRPr lang="zh-CN" altLang="en-US" dirty="0"/>
          </a:p>
        </p:txBody>
      </p:sp>
    </p:spTree>
    <p:extLst>
      <p:ext uri="{BB962C8B-B14F-4D97-AF65-F5344CB8AC3E}">
        <p14:creationId xmlns:p14="http://schemas.microsoft.com/office/powerpoint/2010/main" val="4041485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209800" y="548680"/>
            <a:ext cx="8281987" cy="707886"/>
          </a:xfrm>
        </p:spPr>
        <p:txBody>
          <a:bodyPr/>
          <a:lstStyle/>
          <a:p>
            <a:r>
              <a:rPr lang="en-US" dirty="0">
                <a:solidFill>
                  <a:srgbClr val="FF0000"/>
                </a:solidFill>
              </a:rPr>
              <a:t>Measuring Efficiency of a WSC</a:t>
            </a:r>
            <a:endParaRPr lang="en-AU" dirty="0">
              <a:solidFill>
                <a:srgbClr val="FF0000"/>
              </a:solidFill>
            </a:endParaRPr>
          </a:p>
        </p:txBody>
      </p:sp>
      <p:sp>
        <p:nvSpPr>
          <p:cNvPr id="242691" name="Rectangle 3"/>
          <p:cNvSpPr>
            <a:spLocks noGrp="1" noChangeArrowheads="1"/>
          </p:cNvSpPr>
          <p:nvPr>
            <p:ph type="body" idx="1"/>
          </p:nvPr>
        </p:nvSpPr>
        <p:spPr>
          <a:xfrm>
            <a:off x="911424" y="1484784"/>
            <a:ext cx="5184576" cy="4176464"/>
          </a:xfrm>
        </p:spPr>
        <p:txBody>
          <a:bodyPr>
            <a:normAutofit fontScale="85000" lnSpcReduction="10000"/>
          </a:bodyPr>
          <a:lstStyle/>
          <a:p>
            <a:pPr>
              <a:lnSpc>
                <a:spcPct val="90000"/>
              </a:lnSpc>
            </a:pPr>
            <a:r>
              <a:rPr lang="en-US" dirty="0">
                <a:latin typeface="+mn-lt"/>
              </a:rPr>
              <a:t>Power Utilization Effectiveness (PEU)</a:t>
            </a:r>
            <a:r>
              <a:rPr lang="en-US" sz="3200" dirty="0">
                <a:latin typeface="+mn-lt"/>
              </a:rPr>
              <a:t> </a:t>
            </a:r>
            <a:r>
              <a:rPr lang="en-US" sz="2100" dirty="0">
                <a:solidFill>
                  <a:srgbClr val="00B0F0"/>
                </a:solidFill>
                <a:latin typeface="+mn-lt"/>
              </a:rPr>
              <a:t>PEU = Total facility power / IT equipment power</a:t>
            </a:r>
          </a:p>
          <a:p>
            <a:pPr lvl="1"/>
            <a:r>
              <a:rPr lang="en-US" dirty="0">
                <a:latin typeface="+mn-lt"/>
              </a:rPr>
              <a:t>PUE value should be 1 and greater</a:t>
            </a:r>
          </a:p>
          <a:p>
            <a:pPr lvl="2"/>
            <a:r>
              <a:rPr lang="en-US" dirty="0">
                <a:latin typeface="+mn-lt"/>
              </a:rPr>
              <a:t>More than half of overhead is for cooling</a:t>
            </a:r>
          </a:p>
          <a:p>
            <a:pPr lvl="2"/>
            <a:r>
              <a:rPr lang="en-US" dirty="0">
                <a:latin typeface="+mn-lt"/>
              </a:rPr>
              <a:t>Median PUE on 2006 study was 1.69</a:t>
            </a:r>
          </a:p>
          <a:p>
            <a:pPr>
              <a:lnSpc>
                <a:spcPct val="90000"/>
              </a:lnSpc>
            </a:pPr>
            <a:r>
              <a:rPr lang="en-US" dirty="0">
                <a:latin typeface="+mn-lt"/>
              </a:rPr>
              <a:t>Performance</a:t>
            </a:r>
          </a:p>
          <a:p>
            <a:pPr lvl="1">
              <a:lnSpc>
                <a:spcPct val="90000"/>
              </a:lnSpc>
            </a:pPr>
            <a:r>
              <a:rPr lang="en-US" dirty="0">
                <a:latin typeface="+mn-lt"/>
              </a:rPr>
              <a:t>Latency is important metric because it is seen by users</a:t>
            </a:r>
          </a:p>
          <a:p>
            <a:pPr lvl="1">
              <a:lnSpc>
                <a:spcPct val="90000"/>
              </a:lnSpc>
            </a:pPr>
            <a:r>
              <a:rPr lang="en-US" dirty="0">
                <a:latin typeface="+mn-lt"/>
              </a:rPr>
              <a:t>Bing study:  users will use search less as response time increases</a:t>
            </a:r>
          </a:p>
          <a:p>
            <a:pPr lvl="1">
              <a:lnSpc>
                <a:spcPct val="90000"/>
              </a:lnSpc>
            </a:pPr>
            <a:r>
              <a:rPr lang="en-US" dirty="0">
                <a:latin typeface="+mn-lt"/>
              </a:rPr>
              <a:t>Service Level Objectives (SLOs)/Service Level Agreements (SLAs)</a:t>
            </a:r>
          </a:p>
          <a:p>
            <a:pPr lvl="2">
              <a:lnSpc>
                <a:spcPct val="90000"/>
              </a:lnSpc>
            </a:pPr>
            <a:r>
              <a:rPr lang="en-US" dirty="0">
                <a:latin typeface="+mn-lt"/>
              </a:rPr>
              <a:t>E.g. 99% of requests be below 100 ms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487590"/>
            <a:ext cx="6057738" cy="4173658"/>
          </a:xfrm>
          <a:prstGeom prst="rect">
            <a:avLst/>
          </a:prstGeom>
        </p:spPr>
      </p:pic>
      <p:sp>
        <p:nvSpPr>
          <p:cNvPr id="2" name="Slide Number Placeholder 1">
            <a:extLst>
              <a:ext uri="{FF2B5EF4-FFF2-40B4-BE49-F238E27FC236}">
                <a16:creationId xmlns:a16="http://schemas.microsoft.com/office/drawing/2014/main" id="{CE4135E9-357E-184D-A0FE-41147FD1C942}"/>
              </a:ext>
            </a:extLst>
          </p:cNvPr>
          <p:cNvSpPr>
            <a:spLocks noGrp="1"/>
          </p:cNvSpPr>
          <p:nvPr>
            <p:ph type="sldNum" sz="quarter" idx="12"/>
          </p:nvPr>
        </p:nvSpPr>
        <p:spPr/>
        <p:txBody>
          <a:bodyPr/>
          <a:lstStyle/>
          <a:p>
            <a:fld id="{6481B913-EAD0-402A-A251-B09692125ACF}" type="slidenum">
              <a:rPr lang="zh-CN" altLang="en-US" smtClean="0"/>
              <a:t>26</a:t>
            </a:fld>
            <a:endParaRPr lang="zh-CN" altLang="en-US" dirty="0"/>
          </a:p>
        </p:txBody>
      </p:sp>
      <p:sp>
        <p:nvSpPr>
          <p:cNvPr id="4" name="Rectangle 3">
            <a:extLst>
              <a:ext uri="{FF2B5EF4-FFF2-40B4-BE49-F238E27FC236}">
                <a16:creationId xmlns:a16="http://schemas.microsoft.com/office/drawing/2014/main" id="{CD9A2B3E-3273-1B4D-B67E-D220FB3A844E}"/>
              </a:ext>
            </a:extLst>
          </p:cNvPr>
          <p:cNvSpPr/>
          <p:nvPr/>
        </p:nvSpPr>
        <p:spPr>
          <a:xfrm>
            <a:off x="7709743" y="5730689"/>
            <a:ext cx="1391215" cy="323165"/>
          </a:xfrm>
          <a:prstGeom prst="rect">
            <a:avLst/>
          </a:prstGeom>
        </p:spPr>
        <p:txBody>
          <a:bodyPr wrap="none">
            <a:spAutoFit/>
          </a:bodyPr>
          <a:lstStyle/>
          <a:p>
            <a:r>
              <a:rPr lang="en-US" dirty="0"/>
              <a:t>Reference (2)</a:t>
            </a:r>
          </a:p>
        </p:txBody>
      </p:sp>
    </p:spTree>
    <p:extLst>
      <p:ext uri="{BB962C8B-B14F-4D97-AF65-F5344CB8AC3E}">
        <p14:creationId xmlns:p14="http://schemas.microsoft.com/office/powerpoint/2010/main" val="636688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135560" y="764704"/>
            <a:ext cx="8281987" cy="707886"/>
          </a:xfrm>
        </p:spPr>
        <p:txBody>
          <a:bodyPr/>
          <a:lstStyle/>
          <a:p>
            <a:r>
              <a:rPr lang="en-US" dirty="0">
                <a:solidFill>
                  <a:srgbClr val="FF0000"/>
                </a:solidFill>
              </a:rPr>
              <a:t>Cost of a WSC</a:t>
            </a:r>
            <a:endParaRPr lang="en-AU" dirty="0">
              <a:solidFill>
                <a:srgbClr val="FF0000"/>
              </a:solidFill>
            </a:endParaRPr>
          </a:p>
        </p:txBody>
      </p:sp>
      <p:sp>
        <p:nvSpPr>
          <p:cNvPr id="242691" name="Rectangle 3"/>
          <p:cNvSpPr>
            <a:spLocks noGrp="1" noChangeArrowheads="1"/>
          </p:cNvSpPr>
          <p:nvPr>
            <p:ph type="body" idx="1"/>
          </p:nvPr>
        </p:nvSpPr>
        <p:spPr>
          <a:xfrm>
            <a:off x="1343472" y="1988840"/>
            <a:ext cx="8064251" cy="3024336"/>
          </a:xfrm>
        </p:spPr>
        <p:txBody>
          <a:bodyPr>
            <a:normAutofit lnSpcReduction="10000"/>
          </a:bodyPr>
          <a:lstStyle/>
          <a:p>
            <a:pPr>
              <a:lnSpc>
                <a:spcPct val="90000"/>
              </a:lnSpc>
            </a:pPr>
            <a:r>
              <a:rPr lang="en-US" dirty="0">
                <a:latin typeface="+mn-lt"/>
              </a:rPr>
              <a:t>Capital expenditures (CAPEX)</a:t>
            </a:r>
          </a:p>
          <a:p>
            <a:pPr lvl="1">
              <a:lnSpc>
                <a:spcPct val="90000"/>
              </a:lnSpc>
            </a:pPr>
            <a:r>
              <a:rPr lang="en-US" dirty="0">
                <a:latin typeface="+mn-lt"/>
              </a:rPr>
              <a:t>Cost to build a WSC which includes the building, power and cooling infrastructure, and initial IT equipment (servers and networking equipment).</a:t>
            </a:r>
          </a:p>
          <a:p>
            <a:pPr lvl="1">
              <a:lnSpc>
                <a:spcPct val="90000"/>
              </a:lnSpc>
            </a:pPr>
            <a:endParaRPr lang="en-US" dirty="0">
              <a:latin typeface="+mn-lt"/>
            </a:endParaRPr>
          </a:p>
          <a:p>
            <a:pPr>
              <a:lnSpc>
                <a:spcPct val="90000"/>
              </a:lnSpc>
            </a:pPr>
            <a:r>
              <a:rPr lang="en-US" dirty="0">
                <a:latin typeface="+mn-lt"/>
              </a:rPr>
              <a:t>Operational expenditures (OPEX)</a:t>
            </a:r>
          </a:p>
          <a:p>
            <a:pPr lvl="1"/>
            <a:r>
              <a:rPr lang="en-US" dirty="0">
                <a:latin typeface="+mn-lt"/>
              </a:rPr>
              <a:t>Cost to operate a WSC which includes buying replacement equipment, electricity, and salaries.</a:t>
            </a:r>
          </a:p>
          <a:p>
            <a:pPr lvl="1">
              <a:lnSpc>
                <a:spcPct val="90000"/>
              </a:lnSpc>
              <a:buNone/>
            </a:pPr>
            <a:endParaRPr lang="en-US" dirty="0">
              <a:latin typeface="+mn-lt"/>
            </a:endParaRPr>
          </a:p>
          <a:p>
            <a:pPr lvl="1">
              <a:lnSpc>
                <a:spcPct val="90000"/>
              </a:lnSpc>
            </a:pPr>
            <a:endParaRPr lang="en-US" b="1" dirty="0"/>
          </a:p>
          <a:p>
            <a:pPr lvl="1">
              <a:lnSpc>
                <a:spcPct val="90000"/>
              </a:lnSpc>
            </a:pPr>
            <a:endParaRPr lang="en-US" b="1" dirty="0"/>
          </a:p>
        </p:txBody>
      </p:sp>
      <p:sp>
        <p:nvSpPr>
          <p:cNvPr id="2" name="Slide Number Placeholder 1">
            <a:extLst>
              <a:ext uri="{FF2B5EF4-FFF2-40B4-BE49-F238E27FC236}">
                <a16:creationId xmlns:a16="http://schemas.microsoft.com/office/drawing/2014/main" id="{AD5FFCFB-0AF7-1A45-8154-033977B9FEB6}"/>
              </a:ext>
            </a:extLst>
          </p:cNvPr>
          <p:cNvSpPr>
            <a:spLocks noGrp="1"/>
          </p:cNvSpPr>
          <p:nvPr>
            <p:ph type="sldNum" sz="quarter" idx="12"/>
          </p:nvPr>
        </p:nvSpPr>
        <p:spPr/>
        <p:txBody>
          <a:bodyPr/>
          <a:lstStyle/>
          <a:p>
            <a:fld id="{6481B913-EAD0-402A-A251-B09692125ACF}" type="slidenum">
              <a:rPr lang="zh-CN" altLang="en-US" smtClean="0"/>
              <a:t>27</a:t>
            </a:fld>
            <a:endParaRPr lang="zh-CN" altLang="en-US" dirty="0"/>
          </a:p>
        </p:txBody>
      </p:sp>
    </p:spTree>
    <p:extLst>
      <p:ext uri="{BB962C8B-B14F-4D97-AF65-F5344CB8AC3E}">
        <p14:creationId xmlns:p14="http://schemas.microsoft.com/office/powerpoint/2010/main" val="999892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9656" y="365125"/>
            <a:ext cx="5328592" cy="543595"/>
          </a:xfrm>
        </p:spPr>
        <p:txBody>
          <a:bodyPr>
            <a:normAutofit fontScale="90000"/>
          </a:bodyPr>
          <a:lstStyle/>
          <a:p>
            <a:r>
              <a:rPr lang="en-US" dirty="0">
                <a:solidFill>
                  <a:srgbClr val="FF0000"/>
                </a:solidFill>
              </a:rPr>
              <a:t>Case Study: Google WSC</a:t>
            </a:r>
          </a:p>
        </p:txBody>
      </p:sp>
      <p:sp>
        <p:nvSpPr>
          <p:cNvPr id="3" name="Content Placeholder 2"/>
          <p:cNvSpPr>
            <a:spLocks noGrp="1"/>
          </p:cNvSpPr>
          <p:nvPr>
            <p:ph idx="1"/>
          </p:nvPr>
        </p:nvSpPr>
        <p:spPr>
          <a:xfrm>
            <a:off x="1127448" y="1124744"/>
            <a:ext cx="9145015" cy="5328592"/>
          </a:xfrm>
        </p:spPr>
        <p:txBody>
          <a:bodyPr>
            <a:normAutofit fontScale="92500" lnSpcReduction="10000"/>
          </a:bodyPr>
          <a:lstStyle/>
          <a:p>
            <a:r>
              <a:rPr lang="en-US" sz="2600" dirty="0">
                <a:latin typeface="+mn-lt"/>
              </a:rPr>
              <a:t>Started working in Nov. 2005</a:t>
            </a:r>
          </a:p>
          <a:p>
            <a:pPr lvl="1"/>
            <a:r>
              <a:rPr lang="en-US" sz="2200" dirty="0">
                <a:latin typeface="+mn-lt"/>
              </a:rPr>
              <a:t>45 40-foot-long modified server containers</a:t>
            </a:r>
          </a:p>
          <a:p>
            <a:pPr lvl="1"/>
            <a:r>
              <a:rPr lang="en-US" sz="2200" dirty="0">
                <a:latin typeface="+mn-lt"/>
              </a:rPr>
              <a:t>300’ x 250’ space (~75000 ft2)</a:t>
            </a:r>
          </a:p>
          <a:p>
            <a:pPr lvl="1"/>
            <a:r>
              <a:rPr lang="en-US" sz="2200" dirty="0">
                <a:latin typeface="+mn-lt"/>
              </a:rPr>
              <a:t>Location not revealed</a:t>
            </a:r>
          </a:p>
          <a:p>
            <a:r>
              <a:rPr lang="en-US" sz="2600" dirty="0">
                <a:latin typeface="+mn-lt"/>
              </a:rPr>
              <a:t>Separated hot and cold chambers to reduce variation in air temperature, which allows air to be delivered at higher temperatures due to less severe worst-case hot spots. </a:t>
            </a:r>
          </a:p>
          <a:p>
            <a:r>
              <a:rPr lang="en-US" sz="2600" dirty="0">
                <a:latin typeface="+mn-lt"/>
              </a:rPr>
              <a:t>Operating servers at higher temperatures allowed use of cooling towers instead of the inefficient traditional chillers. </a:t>
            </a:r>
          </a:p>
          <a:p>
            <a:r>
              <a:rPr lang="en-US" sz="2600" dirty="0">
                <a:latin typeface="+mn-lt"/>
              </a:rPr>
              <a:t>Shrunk distance of air circulation loop to reduce energy required to move air.  </a:t>
            </a:r>
          </a:p>
          <a:p>
            <a:r>
              <a:rPr lang="en-US" sz="2600" dirty="0">
                <a:latin typeface="+mn-lt"/>
              </a:rPr>
              <a:t>Deployed extensive monitoring to measure actual PUE. </a:t>
            </a:r>
          </a:p>
          <a:p>
            <a:r>
              <a:rPr lang="en-US" sz="2600" dirty="0">
                <a:latin typeface="+mn-lt"/>
              </a:rPr>
              <a:t>Designed motherboards that only need a single 12-volt supply so that a UPS could be provided using standard batteries with each server. </a:t>
            </a:r>
          </a:p>
          <a:p>
            <a:r>
              <a:rPr lang="en-US" sz="2600" dirty="0">
                <a:latin typeface="+mn-lt"/>
              </a:rPr>
              <a:t>Google PUE was 1.23 in 2007 and was 1.12 in 2011</a:t>
            </a:r>
          </a:p>
          <a:p>
            <a:pPr lvl="1"/>
            <a:endParaRPr lang="en-US" dirty="0">
              <a:latin typeface="+mn-lt"/>
            </a:endParaRPr>
          </a:p>
          <a:p>
            <a:pPr lvl="3"/>
            <a:endParaRPr lang="en-US" dirty="0">
              <a:latin typeface="+mn-lt"/>
            </a:endParaRPr>
          </a:p>
        </p:txBody>
      </p:sp>
      <p:sp>
        <p:nvSpPr>
          <p:cNvPr id="5" name="Rectangle 4"/>
          <p:cNvSpPr/>
          <p:nvPr/>
        </p:nvSpPr>
        <p:spPr>
          <a:xfrm>
            <a:off x="6144344" y="1163162"/>
            <a:ext cx="6096000" cy="323165"/>
          </a:xfrm>
          <a:prstGeom prst="rect">
            <a:avLst/>
          </a:prstGeom>
        </p:spPr>
        <p:txBody>
          <a:bodyPr>
            <a:spAutoFit/>
          </a:bodyPr>
          <a:lstStyle/>
          <a:p>
            <a:r>
              <a:rPr lang="en-US" dirty="0"/>
              <a:t> </a:t>
            </a:r>
          </a:p>
        </p:txBody>
      </p:sp>
      <p:sp>
        <p:nvSpPr>
          <p:cNvPr id="4" name="Slide Number Placeholder 3">
            <a:extLst>
              <a:ext uri="{FF2B5EF4-FFF2-40B4-BE49-F238E27FC236}">
                <a16:creationId xmlns:a16="http://schemas.microsoft.com/office/drawing/2014/main" id="{2955CDB4-42F3-F84C-83F7-5C559206A34B}"/>
              </a:ext>
            </a:extLst>
          </p:cNvPr>
          <p:cNvSpPr>
            <a:spLocks noGrp="1"/>
          </p:cNvSpPr>
          <p:nvPr>
            <p:ph type="sldNum" sz="quarter" idx="12"/>
          </p:nvPr>
        </p:nvSpPr>
        <p:spPr/>
        <p:txBody>
          <a:bodyPr/>
          <a:lstStyle/>
          <a:p>
            <a:fld id="{6481B913-EAD0-402A-A251-B09692125ACF}" type="slidenum">
              <a:rPr lang="zh-CN" altLang="en-US" smtClean="0"/>
              <a:t>28</a:t>
            </a:fld>
            <a:endParaRPr lang="zh-CN" altLang="en-US" dirty="0"/>
          </a:p>
        </p:txBody>
      </p:sp>
    </p:spTree>
    <p:extLst>
      <p:ext uri="{BB962C8B-B14F-4D97-AF65-F5344CB8AC3E}">
        <p14:creationId xmlns:p14="http://schemas.microsoft.com/office/powerpoint/2010/main" val="1737188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Networks </a:t>
            </a:r>
          </a:p>
        </p:txBody>
      </p:sp>
      <p:sp>
        <p:nvSpPr>
          <p:cNvPr id="3" name="Text Placeholder 2"/>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9F44DA-2886-5A46-8A7B-2EAB84D249A0}"/>
              </a:ext>
            </a:extLst>
          </p:cNvPr>
          <p:cNvSpPr>
            <a:spLocks noGrp="1"/>
          </p:cNvSpPr>
          <p:nvPr>
            <p:ph type="sldNum" sz="quarter" idx="12"/>
          </p:nvPr>
        </p:nvSpPr>
        <p:spPr/>
        <p:txBody>
          <a:bodyPr/>
          <a:lstStyle/>
          <a:p>
            <a:fld id="{6481B913-EAD0-402A-A251-B09692125ACF}" type="slidenum">
              <a:rPr lang="zh-CN" altLang="en-US" smtClean="0"/>
              <a:t>29</a:t>
            </a:fld>
            <a:endParaRPr lang="zh-CN" altLang="en-US" dirty="0"/>
          </a:p>
        </p:txBody>
      </p:sp>
    </p:spTree>
    <p:extLst>
      <p:ext uri="{BB962C8B-B14F-4D97-AF65-F5344CB8AC3E}">
        <p14:creationId xmlns:p14="http://schemas.microsoft.com/office/powerpoint/2010/main" val="390301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365125"/>
            <a:ext cx="10010328" cy="1325563"/>
          </a:xfrm>
        </p:spPr>
        <p:txBody>
          <a:bodyPr/>
          <a:lstStyle/>
          <a:p>
            <a:r>
              <a:rPr lang="en-US" dirty="0">
                <a:solidFill>
                  <a:srgbClr val="FF0000"/>
                </a:solidFill>
              </a:rPr>
              <a:t>Cloud Infrastructure </a:t>
            </a:r>
          </a:p>
        </p:txBody>
      </p:sp>
      <p:pic>
        <p:nvPicPr>
          <p:cNvPr id="4" name="Content Placeholder 3"/>
          <p:cNvPicPr>
            <a:picLocks noGrp="1" noChangeAspect="1"/>
          </p:cNvPicPr>
          <p:nvPr>
            <p:ph idx="1"/>
          </p:nvPr>
        </p:nvPicPr>
        <p:blipFill>
          <a:blip r:embed="rId2"/>
          <a:stretch>
            <a:fillRect/>
          </a:stretch>
        </p:blipFill>
        <p:spPr>
          <a:xfrm>
            <a:off x="5205437" y="1180783"/>
            <a:ext cx="7003609" cy="4176464"/>
          </a:xfrm>
          <a:prstGeom prst="rect">
            <a:avLst/>
          </a:prstGeom>
        </p:spPr>
      </p:pic>
      <p:sp>
        <p:nvSpPr>
          <p:cNvPr id="6" name="TextBox 5"/>
          <p:cNvSpPr txBox="1"/>
          <p:nvPr/>
        </p:nvSpPr>
        <p:spPr>
          <a:xfrm>
            <a:off x="6384032" y="5157192"/>
            <a:ext cx="4570601" cy="646331"/>
          </a:xfrm>
          <a:prstGeom prst="rect">
            <a:avLst/>
          </a:prstGeom>
          <a:noFill/>
        </p:spPr>
        <p:txBody>
          <a:bodyPr wrap="square" rtlCol="0">
            <a:spAutoFit/>
          </a:bodyPr>
          <a:lstStyle/>
          <a:p>
            <a:pPr algn="ctr"/>
            <a:r>
              <a:rPr lang="en-US" sz="2000" dirty="0">
                <a:latin typeface="+mn-lt"/>
                <a:ea typeface="Malgun Gothic Semilight" panose="020B0502040204020203" pitchFamily="34" charset="-128"/>
                <a:cs typeface="Malgun Gothic Semilight" panose="020B0502040204020203" pitchFamily="34" charset="-128"/>
              </a:rPr>
              <a:t>Schematic Diagram </a:t>
            </a:r>
          </a:p>
          <a:p>
            <a:r>
              <a:rPr lang="en-US" sz="1600" dirty="0">
                <a:latin typeface="+mn-lt"/>
                <a:ea typeface="Malgun Gothic Semilight" panose="020B0502040204020203" pitchFamily="34" charset="-128"/>
                <a:cs typeface="Malgun Gothic Semilight" panose="020B0502040204020203" pitchFamily="34" charset="-128"/>
              </a:rPr>
              <a:t>Showing servers, network and storage components. </a:t>
            </a:r>
          </a:p>
        </p:txBody>
      </p:sp>
      <p:sp>
        <p:nvSpPr>
          <p:cNvPr id="8" name="TextBox 7"/>
          <p:cNvSpPr txBox="1"/>
          <p:nvPr/>
        </p:nvSpPr>
        <p:spPr>
          <a:xfrm>
            <a:off x="407368" y="2204864"/>
            <a:ext cx="4896544" cy="1938992"/>
          </a:xfrm>
          <a:prstGeom prst="rect">
            <a:avLst/>
          </a:prstGeom>
          <a:noFill/>
        </p:spPr>
        <p:txBody>
          <a:bodyPr wrap="square" rtlCol="0">
            <a:spAutoFit/>
          </a:bodyPr>
          <a:lstStyle/>
          <a:p>
            <a:r>
              <a:rPr lang="en-US" sz="2400" dirty="0">
                <a:latin typeface="+mn-lt"/>
              </a:rPr>
              <a:t>Three key hardware components: </a:t>
            </a:r>
          </a:p>
          <a:p>
            <a:pPr marL="800100" lvl="1" indent="-342900">
              <a:buFont typeface="Arial" panose="020B0604020202020204" pitchFamily="34" charset="0"/>
              <a:buChar char="•"/>
            </a:pPr>
            <a:r>
              <a:rPr lang="en-US" sz="2400" dirty="0">
                <a:solidFill>
                  <a:srgbClr val="0070C0"/>
                </a:solidFill>
                <a:latin typeface="+mn-lt"/>
              </a:rPr>
              <a:t>Servers</a:t>
            </a:r>
          </a:p>
          <a:p>
            <a:pPr marL="800100" lvl="1" indent="-342900">
              <a:buFont typeface="Arial" panose="020B0604020202020204" pitchFamily="34" charset="0"/>
              <a:buChar char="•"/>
            </a:pPr>
            <a:r>
              <a:rPr lang="en-US" sz="2400" dirty="0">
                <a:solidFill>
                  <a:srgbClr val="0070C0"/>
                </a:solidFill>
                <a:latin typeface="+mn-lt"/>
              </a:rPr>
              <a:t>Computer Network</a:t>
            </a:r>
          </a:p>
          <a:p>
            <a:pPr marL="800100" lvl="1" indent="-342900">
              <a:buFont typeface="Arial" panose="020B0604020202020204" pitchFamily="34" charset="0"/>
              <a:buChar char="•"/>
            </a:pPr>
            <a:r>
              <a:rPr lang="en-US" sz="2400" dirty="0">
                <a:solidFill>
                  <a:srgbClr val="00B050"/>
                </a:solidFill>
                <a:latin typeface="+mn-lt"/>
              </a:rPr>
              <a:t>Storage </a:t>
            </a:r>
          </a:p>
          <a:p>
            <a:pPr marL="1257300" lvl="2" indent="-342900">
              <a:buFont typeface="Arial" panose="020B0604020202020204" pitchFamily="34" charset="0"/>
              <a:buChar char="•"/>
            </a:pPr>
            <a:r>
              <a:rPr lang="en-US" sz="2400" dirty="0">
                <a:latin typeface="+mn-lt"/>
              </a:rPr>
              <a:t>discussed in next lecture</a:t>
            </a:r>
          </a:p>
        </p:txBody>
      </p:sp>
      <p:sp>
        <p:nvSpPr>
          <p:cNvPr id="3" name="Slide Number Placeholder 2">
            <a:extLst>
              <a:ext uri="{FF2B5EF4-FFF2-40B4-BE49-F238E27FC236}">
                <a16:creationId xmlns:a16="http://schemas.microsoft.com/office/drawing/2014/main" id="{E6EB65ED-F1A8-0142-A769-84D417C03D2F}"/>
              </a:ext>
            </a:extLst>
          </p:cNvPr>
          <p:cNvSpPr>
            <a:spLocks noGrp="1"/>
          </p:cNvSpPr>
          <p:nvPr>
            <p:ph type="sldNum" sz="quarter" idx="12"/>
          </p:nvPr>
        </p:nvSpPr>
        <p:spPr/>
        <p:txBody>
          <a:bodyPr/>
          <a:lstStyle/>
          <a:p>
            <a:fld id="{6481B913-EAD0-402A-A251-B09692125ACF}" type="slidenum">
              <a:rPr lang="zh-CN" altLang="en-US" smtClean="0"/>
              <a:t>3</a:t>
            </a:fld>
            <a:endParaRPr lang="zh-CN" altLang="en-US" dirty="0"/>
          </a:p>
        </p:txBody>
      </p:sp>
    </p:spTree>
    <p:extLst>
      <p:ext uri="{BB962C8B-B14F-4D97-AF65-F5344CB8AC3E}">
        <p14:creationId xmlns:p14="http://schemas.microsoft.com/office/powerpoint/2010/main" val="3234973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508000"/>
          </a:xfrm>
        </p:spPr>
        <p:txBody>
          <a:bodyPr>
            <a:normAutofit fontScale="90000"/>
          </a:bodyPr>
          <a:lstStyle/>
          <a:p>
            <a:r>
              <a:rPr lang="en-US" dirty="0">
                <a:solidFill>
                  <a:srgbClr val="FF0000"/>
                </a:solidFill>
              </a:rPr>
              <a:t>Clouds and Networks</a:t>
            </a:r>
          </a:p>
        </p:txBody>
      </p:sp>
      <p:sp>
        <p:nvSpPr>
          <p:cNvPr id="3" name="Content Placeholder 2"/>
          <p:cNvSpPr>
            <a:spLocks noGrp="1"/>
          </p:cNvSpPr>
          <p:nvPr>
            <p:ph idx="1"/>
          </p:nvPr>
        </p:nvSpPr>
        <p:spPr>
          <a:xfrm>
            <a:off x="1055440" y="1193800"/>
            <a:ext cx="9721080" cy="5080000"/>
          </a:xfrm>
        </p:spPr>
        <p:txBody>
          <a:bodyPr>
            <a:normAutofit fontScale="92500" lnSpcReduction="10000"/>
          </a:bodyPr>
          <a:lstStyle/>
          <a:p>
            <a:r>
              <a:rPr lang="en-US" dirty="0">
                <a:latin typeface="+mn-lt"/>
              </a:rPr>
              <a:t>Unquestionably,  communication is at the heart of cloud computing.</a:t>
            </a:r>
          </a:p>
          <a:p>
            <a:pPr lvl="1"/>
            <a:r>
              <a:rPr lang="en-US" dirty="0">
                <a:latin typeface="+mn-lt"/>
              </a:rPr>
              <a:t>Interconnectivity supported by a continually evolving Internet  made cloud computing feasible.  </a:t>
            </a:r>
          </a:p>
          <a:p>
            <a:pPr lvl="1"/>
            <a:r>
              <a:rPr lang="en-US" dirty="0">
                <a:latin typeface="+mn-lt"/>
              </a:rPr>
              <a:t>A cloud  is built around a high-performance  interconnect, the servers of a cloud infrastructure communicate through high-bandwidth and low-latency networks. </a:t>
            </a:r>
          </a:p>
          <a:p>
            <a:r>
              <a:rPr lang="en-US" dirty="0">
                <a:latin typeface="+mn-lt"/>
              </a:rPr>
              <a:t>Cloud workloads fall into four broad categories based on their dominant resource needs: </a:t>
            </a:r>
          </a:p>
          <a:p>
            <a:pPr lvl="1"/>
            <a:r>
              <a:rPr lang="en-US" dirty="0">
                <a:solidFill>
                  <a:srgbClr val="00B0F0"/>
                </a:solidFill>
                <a:latin typeface="+mn-lt"/>
              </a:rPr>
              <a:t>CPU-intensive, memory-intensive, I/O-intensive, and storage-intensive. </a:t>
            </a:r>
          </a:p>
          <a:p>
            <a:pPr lvl="2"/>
            <a:r>
              <a:rPr lang="en-US" dirty="0">
                <a:latin typeface="+mn-lt"/>
              </a:rPr>
              <a:t>While the first two benefit from, but not do not require, high-performing networking, the last two do. </a:t>
            </a:r>
          </a:p>
          <a:p>
            <a:pPr lvl="2"/>
            <a:r>
              <a:rPr lang="en-US" dirty="0">
                <a:latin typeface="+mn-lt"/>
              </a:rPr>
              <a:t>Networking performance directly impacts the performance of I/O- and storage-intensive workloads</a:t>
            </a:r>
          </a:p>
          <a:p>
            <a:pPr lvl="1"/>
            <a:r>
              <a:rPr lang="en-US" dirty="0">
                <a:latin typeface="+mn-lt"/>
              </a:rPr>
              <a:t>The designers of a cloud computing infrastructure are acutely aware that the communication bandwidth goes down and the communication latency increases the farther from the CPU data travels. </a:t>
            </a:r>
          </a:p>
          <a:p>
            <a:endParaRPr lang="en-US" dirty="0"/>
          </a:p>
        </p:txBody>
      </p:sp>
      <p:sp>
        <p:nvSpPr>
          <p:cNvPr id="4" name="Slide Number Placeholder 3">
            <a:extLst>
              <a:ext uri="{FF2B5EF4-FFF2-40B4-BE49-F238E27FC236}">
                <a16:creationId xmlns:a16="http://schemas.microsoft.com/office/drawing/2014/main" id="{CB32BB3C-2198-1A45-A89B-BEE7B7EB7016}"/>
              </a:ext>
            </a:extLst>
          </p:cNvPr>
          <p:cNvSpPr>
            <a:spLocks noGrp="1"/>
          </p:cNvSpPr>
          <p:nvPr>
            <p:ph type="sldNum" sz="quarter" idx="12"/>
          </p:nvPr>
        </p:nvSpPr>
        <p:spPr/>
        <p:txBody>
          <a:bodyPr/>
          <a:lstStyle/>
          <a:p>
            <a:fld id="{6481B913-EAD0-402A-A251-B09692125ACF}" type="slidenum">
              <a:rPr lang="zh-CN" altLang="en-US" smtClean="0"/>
              <a:t>30</a:t>
            </a:fld>
            <a:endParaRPr lang="zh-CN" altLang="en-US" dirty="0"/>
          </a:p>
        </p:txBody>
      </p:sp>
    </p:spTree>
    <p:extLst>
      <p:ext uri="{BB962C8B-B14F-4D97-AF65-F5344CB8AC3E}">
        <p14:creationId xmlns:p14="http://schemas.microsoft.com/office/powerpoint/2010/main" val="3715110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A19067C8-E2CE-794F-BB0E-9016C68B3272}"/>
              </a:ext>
            </a:extLst>
          </p:cNvPr>
          <p:cNvGraphicFramePr>
            <a:graphicFrameLocks noChangeAspect="1"/>
          </p:cNvGraphicFramePr>
          <p:nvPr>
            <p:extLst/>
          </p:nvPr>
        </p:nvGraphicFramePr>
        <p:xfrm>
          <a:off x="2724150" y="504300"/>
          <a:ext cx="6665913" cy="4678889"/>
        </p:xfrm>
        <a:graphic>
          <a:graphicData uri="http://schemas.openxmlformats.org/presentationml/2006/ole">
            <mc:AlternateContent xmlns:mc="http://schemas.openxmlformats.org/markup-compatibility/2006">
              <mc:Choice xmlns:v="urn:schemas-microsoft-com:vml" Requires="v">
                <p:oleObj spid="_x0000_s1028" name="Visio" r:id="rId3" imgW="7386242" imgH="5185423" progId="Visio.Drawing.11">
                  <p:embed/>
                </p:oleObj>
              </mc:Choice>
              <mc:Fallback>
                <p:oleObj name="Visio" r:id="rId3" imgW="7386242" imgH="5185423" progId="Visio.Drawing.11">
                  <p:embed/>
                  <p:pic>
                    <p:nvPicPr>
                      <p:cNvPr id="2" name="Object 2">
                        <a:extLst>
                          <a:ext uri="{FF2B5EF4-FFF2-40B4-BE49-F238E27FC236}">
                            <a16:creationId xmlns:a16="http://schemas.microsoft.com/office/drawing/2014/main" id="{A19067C8-E2CE-794F-BB0E-9016C68B32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4150" y="504300"/>
                        <a:ext cx="6665913" cy="46788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 name="Content Placeholder 6">
            <a:extLst>
              <a:ext uri="{FF2B5EF4-FFF2-40B4-BE49-F238E27FC236}">
                <a16:creationId xmlns:a16="http://schemas.microsoft.com/office/drawing/2014/main" id="{210F2F3A-8121-8345-B813-60A31B7DA649}"/>
              </a:ext>
            </a:extLst>
          </p:cNvPr>
          <p:cNvSpPr txBox="1">
            <a:spLocks/>
          </p:cNvSpPr>
          <p:nvPr/>
        </p:nvSpPr>
        <p:spPr>
          <a:xfrm>
            <a:off x="2063552" y="5301208"/>
            <a:ext cx="8229600" cy="9715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en-US" sz="1800"/>
              <a:t>  </a:t>
            </a:r>
            <a:r>
              <a:rPr lang="en-US" sz="1800">
                <a:latin typeface="+mn-lt"/>
              </a:rPr>
              <a:t>The relation of Internet networks based on the transit and paying settlements. There are three classes of networks, Tier 1, 2, and 3; an IXP is a physical infrastructure allowing ISPs to exchange Internet traffic. Figure 5.4 of textbook.</a:t>
            </a:r>
            <a:endParaRPr lang="en-US" sz="1800" dirty="0">
              <a:latin typeface="+mn-lt"/>
            </a:endParaRPr>
          </a:p>
        </p:txBody>
      </p:sp>
      <p:sp>
        <p:nvSpPr>
          <p:cNvPr id="4" name="TextBox 3">
            <a:extLst>
              <a:ext uri="{FF2B5EF4-FFF2-40B4-BE49-F238E27FC236}">
                <a16:creationId xmlns:a16="http://schemas.microsoft.com/office/drawing/2014/main" id="{6AF4E221-5432-4F4A-AF39-0FF3404A9159}"/>
              </a:ext>
            </a:extLst>
          </p:cNvPr>
          <p:cNvSpPr txBox="1"/>
          <p:nvPr/>
        </p:nvSpPr>
        <p:spPr>
          <a:xfrm>
            <a:off x="335360" y="1628800"/>
            <a:ext cx="2232248" cy="1015663"/>
          </a:xfrm>
          <a:prstGeom prst="rect">
            <a:avLst/>
          </a:prstGeom>
          <a:noFill/>
        </p:spPr>
        <p:txBody>
          <a:bodyPr wrap="square" rtlCol="0">
            <a:spAutoFit/>
          </a:bodyPr>
          <a:lstStyle/>
          <a:p>
            <a:r>
              <a:rPr lang="en-US" sz="2000" dirty="0">
                <a:solidFill>
                  <a:srgbClr val="FF0000"/>
                </a:solidFill>
                <a:latin typeface="+mn-lt"/>
              </a:rPr>
              <a:t>Selected review of fundamental network concepts</a:t>
            </a:r>
          </a:p>
        </p:txBody>
      </p:sp>
    </p:spTree>
    <p:extLst>
      <p:ext uri="{BB962C8B-B14F-4D97-AF65-F5344CB8AC3E}">
        <p14:creationId xmlns:p14="http://schemas.microsoft.com/office/powerpoint/2010/main" val="2240898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3472" y="500063"/>
            <a:ext cx="10010328" cy="984722"/>
          </a:xfrm>
        </p:spPr>
        <p:txBody>
          <a:bodyPr>
            <a:noAutofit/>
          </a:bodyPr>
          <a:lstStyle/>
          <a:p>
            <a:r>
              <a:rPr lang="en-US" sz="4000" dirty="0">
                <a:solidFill>
                  <a:srgbClr val="FF0000"/>
                </a:solidFill>
              </a:rPr>
              <a:t>Interconnection networks for computer clouds</a:t>
            </a:r>
          </a:p>
        </p:txBody>
      </p:sp>
      <p:sp>
        <p:nvSpPr>
          <p:cNvPr id="3" name="Content Placeholder 2"/>
          <p:cNvSpPr>
            <a:spLocks noGrp="1"/>
          </p:cNvSpPr>
          <p:nvPr>
            <p:ph idx="1"/>
          </p:nvPr>
        </p:nvSpPr>
        <p:spPr/>
        <p:txBody>
          <a:bodyPr>
            <a:normAutofit/>
          </a:bodyPr>
          <a:lstStyle/>
          <a:p>
            <a:r>
              <a:rPr lang="en-US" dirty="0">
                <a:latin typeface="+mn-lt"/>
              </a:rPr>
              <a:t>While processor and memory technology have followed Moore's Law,  interconnection networks have evolved at a slower pace.</a:t>
            </a:r>
          </a:p>
          <a:p>
            <a:r>
              <a:rPr lang="en-US" dirty="0">
                <a:latin typeface="+mn-lt"/>
              </a:rPr>
              <a:t>From 1997 to 2010 the speed of the ubiquitous Ethernet network has increased from 1 to 100 </a:t>
            </a:r>
            <a:r>
              <a:rPr lang="en-US" dirty="0" err="1">
                <a:latin typeface="+mn-lt"/>
              </a:rPr>
              <a:t>Gbps</a:t>
            </a:r>
            <a:r>
              <a:rPr lang="en-US" dirty="0">
                <a:latin typeface="+mn-lt"/>
              </a:rPr>
              <a:t>. This increase is slightly slower than the  Moore's Law for traffic  which predicted, 1 </a:t>
            </a:r>
            <a:r>
              <a:rPr lang="en-US" dirty="0" err="1">
                <a:latin typeface="+mn-lt"/>
              </a:rPr>
              <a:t>Tbps</a:t>
            </a:r>
            <a:r>
              <a:rPr lang="en-US" dirty="0">
                <a:latin typeface="+mn-lt"/>
              </a:rPr>
              <a:t> Ethernet by 2013.</a:t>
            </a:r>
          </a:p>
          <a:p>
            <a:r>
              <a:rPr lang="en-US" dirty="0">
                <a:latin typeface="+mn-lt"/>
              </a:rPr>
              <a:t> Interconnection networks are a major factor in determining the overall performance and cost of the system.</a:t>
            </a:r>
          </a:p>
          <a:p>
            <a:pPr lvl="1"/>
            <a:r>
              <a:rPr lang="en-US" dirty="0">
                <a:latin typeface="+mn-lt"/>
              </a:rPr>
              <a:t>Fat-tree topology is popular for cloud computing and widely employed in cloud infrastructures usually using </a:t>
            </a:r>
            <a:r>
              <a:rPr lang="en-US" dirty="0" err="1">
                <a:latin typeface="+mn-lt"/>
              </a:rPr>
              <a:t>InfiniBand</a:t>
            </a:r>
            <a:r>
              <a:rPr lang="en-US" dirty="0">
                <a:latin typeface="+mn-lt"/>
              </a:rPr>
              <a:t> network technology as their foundation  </a:t>
            </a:r>
          </a:p>
        </p:txBody>
      </p:sp>
      <p:sp>
        <p:nvSpPr>
          <p:cNvPr id="4" name="Slide Number Placeholder 3">
            <a:extLst>
              <a:ext uri="{FF2B5EF4-FFF2-40B4-BE49-F238E27FC236}">
                <a16:creationId xmlns:a16="http://schemas.microsoft.com/office/drawing/2014/main" id="{B530EACE-08A8-194A-9B61-06795E658E18}"/>
              </a:ext>
            </a:extLst>
          </p:cNvPr>
          <p:cNvSpPr>
            <a:spLocks noGrp="1"/>
          </p:cNvSpPr>
          <p:nvPr>
            <p:ph type="sldNum" sz="quarter" idx="12"/>
          </p:nvPr>
        </p:nvSpPr>
        <p:spPr/>
        <p:txBody>
          <a:bodyPr/>
          <a:lstStyle/>
          <a:p>
            <a:fld id="{6481B913-EAD0-402A-A251-B09692125ACF}" type="slidenum">
              <a:rPr lang="zh-CN" altLang="en-US" smtClean="0"/>
              <a:t>32</a:t>
            </a:fld>
            <a:endParaRPr lang="zh-CN" altLang="en-US" dirty="0"/>
          </a:p>
        </p:txBody>
      </p:sp>
    </p:spTree>
    <p:extLst>
      <p:ext uri="{BB962C8B-B14F-4D97-AF65-F5344CB8AC3E}">
        <p14:creationId xmlns:p14="http://schemas.microsoft.com/office/powerpoint/2010/main" val="2525249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1220" y="677632"/>
            <a:ext cx="8229600" cy="558800"/>
          </a:xfrm>
        </p:spPr>
        <p:txBody>
          <a:bodyPr>
            <a:normAutofit fontScale="90000"/>
          </a:bodyPr>
          <a:lstStyle/>
          <a:p>
            <a:r>
              <a:rPr lang="en-US" dirty="0">
                <a:solidFill>
                  <a:srgbClr val="FF0000"/>
                </a:solidFill>
              </a:rPr>
              <a:t>Fat trees</a:t>
            </a:r>
          </a:p>
        </p:txBody>
      </p:sp>
      <p:sp>
        <p:nvSpPr>
          <p:cNvPr id="3" name="Content Placeholder 2"/>
          <p:cNvSpPr>
            <a:spLocks noGrp="1"/>
          </p:cNvSpPr>
          <p:nvPr>
            <p:ph idx="1"/>
          </p:nvPr>
        </p:nvSpPr>
        <p:spPr>
          <a:xfrm>
            <a:off x="839416" y="1298343"/>
            <a:ext cx="4968552" cy="5029200"/>
          </a:xfrm>
        </p:spPr>
        <p:txBody>
          <a:bodyPr>
            <a:normAutofit fontScale="92500" lnSpcReduction="20000"/>
          </a:bodyPr>
          <a:lstStyle/>
          <a:p>
            <a:r>
              <a:rPr lang="en-US" dirty="0">
                <a:latin typeface="+mn-lt"/>
              </a:rPr>
              <a:t>Fat-Tree networks were proposed by Charles E. </a:t>
            </a:r>
            <a:r>
              <a:rPr lang="en-US" dirty="0" err="1">
                <a:latin typeface="+mn-lt"/>
              </a:rPr>
              <a:t>Leiserson</a:t>
            </a:r>
            <a:r>
              <a:rPr lang="en-US" dirty="0">
                <a:latin typeface="+mn-lt"/>
              </a:rPr>
              <a:t> (MIT) in 1985. Optimal interconnects for large-scale clusters and for WSCs.  </a:t>
            </a:r>
          </a:p>
          <a:p>
            <a:r>
              <a:rPr lang="en-US" dirty="0">
                <a:latin typeface="+mn-lt"/>
              </a:rPr>
              <a:t>Servers are placed at the leafs.</a:t>
            </a:r>
          </a:p>
          <a:p>
            <a:r>
              <a:rPr lang="en-US" dirty="0">
                <a:latin typeface="+mn-lt"/>
              </a:rPr>
              <a:t>Switches populate the root and the internal nodes of the tree.  </a:t>
            </a:r>
          </a:p>
          <a:p>
            <a:r>
              <a:rPr lang="en-US" dirty="0">
                <a:latin typeface="+mn-lt"/>
              </a:rPr>
              <a:t>Have additional links to increase the bandwidth near the root of the tree. </a:t>
            </a:r>
          </a:p>
          <a:p>
            <a:r>
              <a:rPr lang="en-US" dirty="0">
                <a:latin typeface="+mn-lt"/>
              </a:rPr>
              <a:t>A fat-tree network can be built with cheap commodity parts  as all  switching elements of a fat-tree are identical.</a:t>
            </a:r>
          </a:p>
          <a:p>
            <a:endParaRPr lang="en-US" dirty="0">
              <a:latin typeface="+mn-lt"/>
            </a:endParaRPr>
          </a:p>
        </p:txBody>
      </p:sp>
      <p:pic>
        <p:nvPicPr>
          <p:cNvPr id="7" name="Picture 6"/>
          <p:cNvPicPr>
            <a:picLocks noChangeAspect="1"/>
          </p:cNvPicPr>
          <p:nvPr/>
        </p:nvPicPr>
        <p:blipFill>
          <a:blip r:embed="rId2"/>
          <a:stretch>
            <a:fillRect/>
          </a:stretch>
        </p:blipFill>
        <p:spPr>
          <a:xfrm>
            <a:off x="6168008" y="1124744"/>
            <a:ext cx="5472608" cy="4560200"/>
          </a:xfrm>
          <a:prstGeom prst="rect">
            <a:avLst/>
          </a:prstGeom>
        </p:spPr>
      </p:pic>
      <p:sp>
        <p:nvSpPr>
          <p:cNvPr id="4" name="Slide Number Placeholder 3">
            <a:extLst>
              <a:ext uri="{FF2B5EF4-FFF2-40B4-BE49-F238E27FC236}">
                <a16:creationId xmlns:a16="http://schemas.microsoft.com/office/drawing/2014/main" id="{C321ADF4-A4CC-F04B-A963-321408359286}"/>
              </a:ext>
            </a:extLst>
          </p:cNvPr>
          <p:cNvSpPr>
            <a:spLocks noGrp="1"/>
          </p:cNvSpPr>
          <p:nvPr>
            <p:ph type="sldNum" sz="quarter" idx="12"/>
          </p:nvPr>
        </p:nvSpPr>
        <p:spPr/>
        <p:txBody>
          <a:bodyPr/>
          <a:lstStyle/>
          <a:p>
            <a:fld id="{6481B913-EAD0-402A-A251-B09692125ACF}" type="slidenum">
              <a:rPr lang="zh-CN" altLang="en-US" smtClean="0"/>
              <a:t>33</a:t>
            </a:fld>
            <a:endParaRPr lang="zh-CN" altLang="en-US" dirty="0"/>
          </a:p>
        </p:txBody>
      </p:sp>
      <p:sp>
        <p:nvSpPr>
          <p:cNvPr id="5" name="Rectangle 4">
            <a:extLst>
              <a:ext uri="{FF2B5EF4-FFF2-40B4-BE49-F238E27FC236}">
                <a16:creationId xmlns:a16="http://schemas.microsoft.com/office/drawing/2014/main" id="{86B61D72-AF47-944C-9D8D-7A03F2293FB3}"/>
              </a:ext>
            </a:extLst>
          </p:cNvPr>
          <p:cNvSpPr/>
          <p:nvPr/>
        </p:nvSpPr>
        <p:spPr>
          <a:xfrm>
            <a:off x="6888088" y="5800365"/>
            <a:ext cx="2323008" cy="323165"/>
          </a:xfrm>
          <a:prstGeom prst="rect">
            <a:avLst/>
          </a:prstGeom>
        </p:spPr>
        <p:txBody>
          <a:bodyPr wrap="none">
            <a:spAutoFit/>
          </a:bodyPr>
          <a:lstStyle/>
          <a:p>
            <a:r>
              <a:rPr lang="en-US" dirty="0"/>
              <a:t>Figure 5.10 of textbook</a:t>
            </a:r>
          </a:p>
        </p:txBody>
      </p:sp>
    </p:spTree>
    <p:extLst>
      <p:ext uri="{BB962C8B-B14F-4D97-AF65-F5344CB8AC3E}">
        <p14:creationId xmlns:p14="http://schemas.microsoft.com/office/powerpoint/2010/main" val="179419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10600" y="6356350"/>
            <a:ext cx="2743200" cy="365125"/>
          </a:xfrm>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1524000" y="1143000"/>
            <a:ext cx="9144000" cy="2526974"/>
          </a:xfrm>
          <a:prstGeom prst="rect">
            <a:avLst/>
          </a:prstGeom>
        </p:spPr>
      </p:pic>
      <p:sp>
        <p:nvSpPr>
          <p:cNvPr id="6" name="Rectangle 5"/>
          <p:cNvSpPr/>
          <p:nvPr/>
        </p:nvSpPr>
        <p:spPr>
          <a:xfrm>
            <a:off x="1803400" y="4262735"/>
            <a:ext cx="8547100" cy="1631216"/>
          </a:xfrm>
          <a:prstGeom prst="rect">
            <a:avLst/>
          </a:prstGeom>
        </p:spPr>
        <p:txBody>
          <a:bodyPr wrap="square">
            <a:spAutoFit/>
          </a:bodyPr>
          <a:lstStyle/>
          <a:p>
            <a:r>
              <a:rPr lang="en-US" sz="2000" dirty="0"/>
              <a:t>A 192 node fat-tree interconnection network with two 96-way and twelve 24-way switches in a computer cloud. The two 96-way switches at the root are connected via  48 links.  Each  24-way switch has 6 x 8 uplink connections to the root and 6 x 16 down connections to 16 servers. </a:t>
            </a:r>
          </a:p>
        </p:txBody>
      </p:sp>
      <p:sp>
        <p:nvSpPr>
          <p:cNvPr id="7" name="TextBox 6"/>
          <p:cNvSpPr txBox="1"/>
          <p:nvPr/>
        </p:nvSpPr>
        <p:spPr>
          <a:xfrm>
            <a:off x="99150" y="1196752"/>
            <a:ext cx="1820385" cy="954107"/>
          </a:xfrm>
          <a:prstGeom prst="rect">
            <a:avLst/>
          </a:prstGeom>
          <a:noFill/>
        </p:spPr>
        <p:txBody>
          <a:bodyPr wrap="square" rtlCol="0">
            <a:spAutoFit/>
          </a:bodyPr>
          <a:lstStyle/>
          <a:p>
            <a:r>
              <a:rPr lang="en-US" sz="2800" dirty="0">
                <a:solidFill>
                  <a:srgbClr val="FF0000"/>
                </a:solidFill>
                <a:latin typeface="+mn-lt"/>
              </a:rPr>
              <a:t>Fat-tree Example 1 </a:t>
            </a:r>
          </a:p>
        </p:txBody>
      </p:sp>
    </p:spTree>
    <p:extLst>
      <p:ext uri="{BB962C8B-B14F-4D97-AF65-F5344CB8AC3E}">
        <p14:creationId xmlns:p14="http://schemas.microsoft.com/office/powerpoint/2010/main" val="2728025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10600" y="6356350"/>
            <a:ext cx="2743200" cy="365125"/>
          </a:xfrm>
        </p:spPr>
        <p:txBody>
          <a:bodyPr/>
          <a:lstStyle/>
          <a:p>
            <a:pPr>
              <a:defRPr/>
            </a:pPr>
            <a:endParaRPr lang="en-US" dirty="0"/>
          </a:p>
        </p:txBody>
      </p:sp>
      <p:pic>
        <p:nvPicPr>
          <p:cNvPr id="5" name="Picture 4"/>
          <p:cNvPicPr>
            <a:picLocks noChangeAspect="1"/>
          </p:cNvPicPr>
          <p:nvPr/>
        </p:nvPicPr>
        <p:blipFill>
          <a:blip r:embed="rId2"/>
          <a:stretch>
            <a:fillRect/>
          </a:stretch>
        </p:blipFill>
        <p:spPr>
          <a:xfrm>
            <a:off x="1549400" y="1484784"/>
            <a:ext cx="9144000" cy="2369344"/>
          </a:xfrm>
          <a:prstGeom prst="rect">
            <a:avLst/>
          </a:prstGeom>
        </p:spPr>
      </p:pic>
      <p:sp>
        <p:nvSpPr>
          <p:cNvPr id="6" name="Rectangle 5"/>
          <p:cNvSpPr/>
          <p:nvPr/>
        </p:nvSpPr>
        <p:spPr>
          <a:xfrm>
            <a:off x="1612900" y="4604436"/>
            <a:ext cx="9017000" cy="1015663"/>
          </a:xfrm>
          <a:prstGeom prst="rect">
            <a:avLst/>
          </a:prstGeom>
        </p:spPr>
        <p:txBody>
          <a:bodyPr wrap="square">
            <a:spAutoFit/>
          </a:bodyPr>
          <a:lstStyle/>
          <a:p>
            <a:r>
              <a:rPr lang="en-US" sz="2000" dirty="0"/>
              <a:t>A192 node fat-tree interconnect with two 96-way and sixteen 24-way switches. Each  24-way switch has 2 x 6 uplink connections to the root and 12 down connections to 12 servers. </a:t>
            </a:r>
          </a:p>
        </p:txBody>
      </p:sp>
      <p:sp>
        <p:nvSpPr>
          <p:cNvPr id="7" name="Rectangle 6"/>
          <p:cNvSpPr/>
          <p:nvPr/>
        </p:nvSpPr>
        <p:spPr>
          <a:xfrm>
            <a:off x="351144" y="1485071"/>
            <a:ext cx="2912849" cy="523220"/>
          </a:xfrm>
          <a:prstGeom prst="rect">
            <a:avLst/>
          </a:prstGeom>
        </p:spPr>
        <p:txBody>
          <a:bodyPr wrap="none">
            <a:spAutoFit/>
          </a:bodyPr>
          <a:lstStyle/>
          <a:p>
            <a:r>
              <a:rPr lang="en-US" sz="2800" dirty="0">
                <a:solidFill>
                  <a:srgbClr val="FF0000"/>
                </a:solidFill>
                <a:latin typeface="+mn-lt"/>
              </a:rPr>
              <a:t>Fat-tree Example 2</a:t>
            </a:r>
          </a:p>
        </p:txBody>
      </p:sp>
      <p:sp>
        <p:nvSpPr>
          <p:cNvPr id="2" name="Rectangle 1">
            <a:extLst>
              <a:ext uri="{FF2B5EF4-FFF2-40B4-BE49-F238E27FC236}">
                <a16:creationId xmlns:a16="http://schemas.microsoft.com/office/drawing/2014/main" id="{D1227C08-420E-4348-B397-B0F74D9CE865}"/>
              </a:ext>
            </a:extLst>
          </p:cNvPr>
          <p:cNvSpPr/>
          <p:nvPr/>
        </p:nvSpPr>
        <p:spPr>
          <a:xfrm>
            <a:off x="6711625" y="5625641"/>
            <a:ext cx="2323008" cy="323165"/>
          </a:xfrm>
          <a:prstGeom prst="rect">
            <a:avLst/>
          </a:prstGeom>
        </p:spPr>
        <p:txBody>
          <a:bodyPr wrap="none">
            <a:spAutoFit/>
          </a:bodyPr>
          <a:lstStyle/>
          <a:p>
            <a:r>
              <a:rPr lang="en-US" dirty="0"/>
              <a:t>Figure 5.11 of textbook</a:t>
            </a:r>
          </a:p>
        </p:txBody>
      </p:sp>
    </p:spTree>
    <p:extLst>
      <p:ext uri="{BB962C8B-B14F-4D97-AF65-F5344CB8AC3E}">
        <p14:creationId xmlns:p14="http://schemas.microsoft.com/office/powerpoint/2010/main" val="297173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1"/>
            <a:ext cx="8229600" cy="638175"/>
          </a:xfrm>
        </p:spPr>
        <p:txBody>
          <a:bodyPr>
            <a:normAutofit fontScale="90000"/>
          </a:bodyPr>
          <a:lstStyle/>
          <a:p>
            <a:r>
              <a:rPr lang="en-US" dirty="0" err="1">
                <a:solidFill>
                  <a:srgbClr val="FF0000"/>
                </a:solidFill>
              </a:rPr>
              <a:t>InfiniBand</a:t>
            </a:r>
            <a:endParaRPr lang="en-US" dirty="0">
              <a:solidFill>
                <a:srgbClr val="FF0000"/>
              </a:solidFill>
            </a:endParaRPr>
          </a:p>
        </p:txBody>
      </p:sp>
      <p:sp>
        <p:nvSpPr>
          <p:cNvPr id="3" name="Content Placeholder 2"/>
          <p:cNvSpPr>
            <a:spLocks noGrp="1"/>
          </p:cNvSpPr>
          <p:nvPr>
            <p:ph idx="1"/>
          </p:nvPr>
        </p:nvSpPr>
        <p:spPr>
          <a:xfrm>
            <a:off x="1199456" y="1311275"/>
            <a:ext cx="9361040" cy="4991100"/>
          </a:xfrm>
        </p:spPr>
        <p:txBody>
          <a:bodyPr>
            <a:normAutofit fontScale="92500" lnSpcReduction="20000"/>
          </a:bodyPr>
          <a:lstStyle/>
          <a:p>
            <a:r>
              <a:rPr lang="en-US" sz="2400" dirty="0">
                <a:latin typeface="+mn-lt"/>
              </a:rPr>
              <a:t>Interconnection network used by supercomputers and computer clouds.</a:t>
            </a:r>
          </a:p>
          <a:p>
            <a:pPr lvl="1"/>
            <a:r>
              <a:rPr lang="en-US" sz="2000" dirty="0">
                <a:latin typeface="+mn-lt"/>
              </a:rPr>
              <a:t>Has a switched fabric topology designed to be scalable. </a:t>
            </a:r>
          </a:p>
          <a:p>
            <a:pPr lvl="1"/>
            <a:r>
              <a:rPr lang="en-US" sz="2000" dirty="0">
                <a:latin typeface="+mn-lt"/>
              </a:rPr>
              <a:t>Offers point-to-point bidirectional serial links intended for the connection of processors with high-speed peripherals, such as disks, as well as multicast operations. </a:t>
            </a:r>
          </a:p>
          <a:p>
            <a:r>
              <a:rPr lang="en-US" sz="2400" dirty="0" err="1">
                <a:latin typeface="+mn-lt"/>
              </a:rPr>
              <a:t>InfiniBand</a:t>
            </a:r>
            <a:r>
              <a:rPr lang="en-US" sz="2400" dirty="0">
                <a:latin typeface="+mn-lt"/>
              </a:rPr>
              <a:t> supports:</a:t>
            </a:r>
          </a:p>
          <a:p>
            <a:pPr lvl="1"/>
            <a:r>
              <a:rPr lang="en-US" sz="2000" dirty="0">
                <a:latin typeface="+mn-lt"/>
              </a:rPr>
              <a:t>Quality of service  guarantees.</a:t>
            </a:r>
          </a:p>
          <a:p>
            <a:pPr lvl="1"/>
            <a:r>
              <a:rPr lang="en-US" sz="2000" dirty="0">
                <a:latin typeface="+mn-lt"/>
              </a:rPr>
              <a:t> Failover - the capability to switch to a redundant or standby system. </a:t>
            </a:r>
          </a:p>
          <a:p>
            <a:r>
              <a:rPr lang="en-US" sz="2400" dirty="0">
                <a:latin typeface="+mn-lt"/>
              </a:rPr>
              <a:t>The data rates.</a:t>
            </a:r>
          </a:p>
          <a:p>
            <a:pPr lvl="1"/>
            <a:r>
              <a:rPr lang="en-US" sz="2000" dirty="0">
                <a:latin typeface="+mn-lt"/>
              </a:rPr>
              <a:t>single data rate (SDR) - 2.5 </a:t>
            </a:r>
            <a:r>
              <a:rPr lang="en-US" sz="2000" dirty="0" err="1">
                <a:latin typeface="+mn-lt"/>
              </a:rPr>
              <a:t>Gbps</a:t>
            </a:r>
            <a:r>
              <a:rPr lang="en-US" sz="2000" dirty="0">
                <a:latin typeface="+mn-lt"/>
              </a:rPr>
              <a:t> in each direction per connection.</a:t>
            </a:r>
          </a:p>
          <a:p>
            <a:pPr lvl="1"/>
            <a:r>
              <a:rPr lang="en-US" sz="2000" dirty="0">
                <a:latin typeface="+mn-lt"/>
              </a:rPr>
              <a:t>double data rate (DDR) - 5 </a:t>
            </a:r>
            <a:r>
              <a:rPr lang="en-US" sz="2000" dirty="0" err="1">
                <a:latin typeface="+mn-lt"/>
              </a:rPr>
              <a:t>Gbps</a:t>
            </a:r>
            <a:r>
              <a:rPr lang="en-US" sz="2000" dirty="0">
                <a:latin typeface="+mn-lt"/>
              </a:rPr>
              <a:t>. </a:t>
            </a:r>
          </a:p>
          <a:p>
            <a:pPr lvl="1"/>
            <a:r>
              <a:rPr lang="en-US" sz="2000" dirty="0">
                <a:latin typeface="+mn-lt"/>
              </a:rPr>
              <a:t>quad data rate (QDR) – 10 </a:t>
            </a:r>
            <a:r>
              <a:rPr lang="en-US" sz="2000" dirty="0" err="1">
                <a:latin typeface="+mn-lt"/>
              </a:rPr>
              <a:t>Gbps</a:t>
            </a:r>
            <a:r>
              <a:rPr lang="en-US" sz="2000" dirty="0">
                <a:latin typeface="+mn-lt"/>
              </a:rPr>
              <a:t>. </a:t>
            </a:r>
          </a:p>
          <a:p>
            <a:pPr lvl="1"/>
            <a:r>
              <a:rPr lang="en-US" sz="2000" dirty="0">
                <a:latin typeface="+mn-lt"/>
              </a:rPr>
              <a:t>fourteen data rate (FDR) – 14.0625 </a:t>
            </a:r>
            <a:r>
              <a:rPr lang="en-US" sz="2000" dirty="0" err="1">
                <a:latin typeface="+mn-lt"/>
              </a:rPr>
              <a:t>Gbps</a:t>
            </a:r>
            <a:r>
              <a:rPr lang="en-US" sz="2000" dirty="0">
                <a:latin typeface="+mn-lt"/>
              </a:rPr>
              <a:t>. </a:t>
            </a:r>
          </a:p>
          <a:p>
            <a:pPr lvl="1"/>
            <a:r>
              <a:rPr lang="en-US" sz="2000" dirty="0">
                <a:latin typeface="+mn-lt"/>
              </a:rPr>
              <a:t>enhanced data rated (EDR) – 25.78125 </a:t>
            </a:r>
            <a:r>
              <a:rPr lang="en-US" sz="2000" dirty="0" err="1">
                <a:latin typeface="+mn-lt"/>
              </a:rPr>
              <a:t>Gbps</a:t>
            </a:r>
            <a:r>
              <a:rPr lang="en-US" sz="2000" dirty="0">
                <a:latin typeface="+mn-lt"/>
              </a:rPr>
              <a:t>.</a:t>
            </a:r>
          </a:p>
          <a:p>
            <a:r>
              <a:rPr lang="en-US" sz="2400" dirty="0">
                <a:latin typeface="+mn-lt"/>
              </a:rPr>
              <a:t>Advantages. </a:t>
            </a:r>
          </a:p>
          <a:p>
            <a:pPr lvl="1"/>
            <a:r>
              <a:rPr lang="en-US" sz="2000" dirty="0">
                <a:latin typeface="+mn-lt"/>
              </a:rPr>
              <a:t>high throughput, low latency. </a:t>
            </a:r>
          </a:p>
          <a:p>
            <a:pPr lvl="1"/>
            <a:r>
              <a:rPr lang="en-US" sz="2000" dirty="0">
                <a:latin typeface="+mn-lt"/>
              </a:rPr>
              <a:t>supports quality of service guarantees and failover - the capability to switch to a redundant or standby system</a:t>
            </a:r>
          </a:p>
          <a:p>
            <a:endParaRPr lang="en-US" sz="2400" dirty="0">
              <a:latin typeface="+mn-lt"/>
            </a:endParaRPr>
          </a:p>
          <a:p>
            <a:pPr lvl="1"/>
            <a:endParaRPr lang="en-US" sz="1800" dirty="0">
              <a:latin typeface="+mn-lt"/>
            </a:endParaRPr>
          </a:p>
        </p:txBody>
      </p:sp>
      <p:sp>
        <p:nvSpPr>
          <p:cNvPr id="4" name="Slide Number Placeholder 3">
            <a:extLst>
              <a:ext uri="{FF2B5EF4-FFF2-40B4-BE49-F238E27FC236}">
                <a16:creationId xmlns:a16="http://schemas.microsoft.com/office/drawing/2014/main" id="{704A78BB-8CBE-494C-9DB9-3F3FBB820174}"/>
              </a:ext>
            </a:extLst>
          </p:cNvPr>
          <p:cNvSpPr>
            <a:spLocks noGrp="1"/>
          </p:cNvSpPr>
          <p:nvPr>
            <p:ph type="sldNum" sz="quarter" idx="12"/>
          </p:nvPr>
        </p:nvSpPr>
        <p:spPr/>
        <p:txBody>
          <a:bodyPr/>
          <a:lstStyle/>
          <a:p>
            <a:fld id="{6481B913-EAD0-402A-A251-B09692125ACF}" type="slidenum">
              <a:rPr lang="zh-CN" altLang="en-US" smtClean="0"/>
              <a:t>36</a:t>
            </a:fld>
            <a:endParaRPr lang="zh-CN" altLang="en-US" dirty="0"/>
          </a:p>
        </p:txBody>
      </p:sp>
    </p:spTree>
    <p:extLst>
      <p:ext uri="{BB962C8B-B14F-4D97-AF65-F5344CB8AC3E}">
        <p14:creationId xmlns:p14="http://schemas.microsoft.com/office/powerpoint/2010/main" val="3861127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02874"/>
            <a:ext cx="8229600" cy="711200"/>
          </a:xfrm>
        </p:spPr>
        <p:txBody>
          <a:bodyPr/>
          <a:lstStyle/>
          <a:p>
            <a:r>
              <a:rPr lang="en-US" dirty="0">
                <a:solidFill>
                  <a:srgbClr val="FF0000"/>
                </a:solidFill>
              </a:rPr>
              <a:t>Storage Area Networks (SANs)</a:t>
            </a:r>
          </a:p>
        </p:txBody>
      </p:sp>
      <p:sp>
        <p:nvSpPr>
          <p:cNvPr id="3" name="Content Placeholder 2"/>
          <p:cNvSpPr>
            <a:spLocks noGrp="1"/>
          </p:cNvSpPr>
          <p:nvPr>
            <p:ph idx="1"/>
          </p:nvPr>
        </p:nvSpPr>
        <p:spPr>
          <a:xfrm>
            <a:off x="767408" y="1648543"/>
            <a:ext cx="3888432" cy="3724275"/>
          </a:xfrm>
        </p:spPr>
        <p:txBody>
          <a:bodyPr>
            <a:normAutofit/>
          </a:bodyPr>
          <a:lstStyle/>
          <a:p>
            <a:r>
              <a:rPr lang="en-US" sz="2000" dirty="0">
                <a:latin typeface="+mn-lt"/>
              </a:rPr>
              <a:t>Specialized, high-speed network for data block transfers between computer systems and storage elements.</a:t>
            </a:r>
          </a:p>
          <a:p>
            <a:r>
              <a:rPr lang="en-US" sz="2000" dirty="0">
                <a:latin typeface="+mn-lt"/>
              </a:rPr>
              <a:t>Consists of a communication infrastructure and a management layer.</a:t>
            </a:r>
          </a:p>
          <a:p>
            <a:r>
              <a:rPr lang="en-US" sz="2000" dirty="0">
                <a:latin typeface="+mn-lt"/>
              </a:rPr>
              <a:t>The Fiber Channel (FC) </a:t>
            </a:r>
            <a:r>
              <a:rPr lang="en-US" dirty="0">
                <a:latin typeface="+mn-lt"/>
                <a:sym typeface="Wingdings"/>
              </a:rPr>
              <a:t></a:t>
            </a:r>
            <a:r>
              <a:rPr lang="en-US" sz="2000" dirty="0">
                <a:latin typeface="+mn-lt"/>
              </a:rPr>
              <a:t> dominant architecture of SANs.</a:t>
            </a:r>
          </a:p>
          <a:p>
            <a:r>
              <a:rPr lang="en-US" sz="2000" dirty="0">
                <a:latin typeface="+mn-lt"/>
              </a:rPr>
              <a:t>FC </a:t>
            </a:r>
            <a:r>
              <a:rPr lang="en-US" dirty="0">
                <a:latin typeface="+mn-lt"/>
                <a:sym typeface="Wingdings"/>
              </a:rPr>
              <a:t></a:t>
            </a:r>
            <a:r>
              <a:rPr lang="en-US" sz="2000" dirty="0">
                <a:latin typeface="+mn-lt"/>
              </a:rPr>
              <a:t> a layered protocol.</a:t>
            </a:r>
          </a:p>
          <a:p>
            <a:endParaRPr lang="en-US" sz="2000" dirty="0"/>
          </a:p>
        </p:txBody>
      </p:sp>
      <p:pic>
        <p:nvPicPr>
          <p:cNvPr id="7" name="Picture 6"/>
          <p:cNvPicPr>
            <a:picLocks noChangeAspect="1"/>
          </p:cNvPicPr>
          <p:nvPr/>
        </p:nvPicPr>
        <p:blipFill>
          <a:blip r:embed="rId2"/>
          <a:stretch>
            <a:fillRect/>
          </a:stretch>
        </p:blipFill>
        <p:spPr>
          <a:xfrm>
            <a:off x="5512569" y="1395851"/>
            <a:ext cx="4681463" cy="3805988"/>
          </a:xfrm>
          <a:prstGeom prst="rect">
            <a:avLst/>
          </a:prstGeom>
        </p:spPr>
      </p:pic>
      <p:sp>
        <p:nvSpPr>
          <p:cNvPr id="8" name="Content Placeholder 2"/>
          <p:cNvSpPr txBox="1">
            <a:spLocks/>
          </p:cNvSpPr>
          <p:nvPr/>
        </p:nvSpPr>
        <p:spPr>
          <a:xfrm>
            <a:off x="4655840" y="5344396"/>
            <a:ext cx="6555085" cy="7048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Arial" panose="020B0604020202020204" pitchFamily="34" charset="0"/>
              <a:buNone/>
            </a:pPr>
            <a:r>
              <a:rPr lang="en-US" sz="1800" dirty="0"/>
              <a:t>  </a:t>
            </a:r>
            <a:r>
              <a:rPr lang="en-US" sz="1800" dirty="0">
                <a:latin typeface="+mn-lt"/>
              </a:rPr>
              <a:t>A storage area network interconnects servers to servers, servers to storage devices, and storage devices to storage devices.</a:t>
            </a:r>
          </a:p>
        </p:txBody>
      </p:sp>
      <p:sp>
        <p:nvSpPr>
          <p:cNvPr id="4" name="Slide Number Placeholder 3">
            <a:extLst>
              <a:ext uri="{FF2B5EF4-FFF2-40B4-BE49-F238E27FC236}">
                <a16:creationId xmlns:a16="http://schemas.microsoft.com/office/drawing/2014/main" id="{EF29D5E6-DB03-8C49-B9B7-1C54889ED789}"/>
              </a:ext>
            </a:extLst>
          </p:cNvPr>
          <p:cNvSpPr>
            <a:spLocks noGrp="1"/>
          </p:cNvSpPr>
          <p:nvPr>
            <p:ph type="sldNum" sz="quarter" idx="12"/>
          </p:nvPr>
        </p:nvSpPr>
        <p:spPr/>
        <p:txBody>
          <a:bodyPr/>
          <a:lstStyle/>
          <a:p>
            <a:fld id="{6481B913-EAD0-402A-A251-B09692125ACF}" type="slidenum">
              <a:rPr lang="zh-CN" altLang="en-US" smtClean="0"/>
              <a:t>37</a:t>
            </a:fld>
            <a:endParaRPr lang="zh-CN" altLang="en-US" dirty="0"/>
          </a:p>
        </p:txBody>
      </p:sp>
      <p:sp>
        <p:nvSpPr>
          <p:cNvPr id="5" name="Rectangle 4">
            <a:extLst>
              <a:ext uri="{FF2B5EF4-FFF2-40B4-BE49-F238E27FC236}">
                <a16:creationId xmlns:a16="http://schemas.microsoft.com/office/drawing/2014/main" id="{DD764D51-A07A-E34F-9086-DBB85DCE8F60}"/>
              </a:ext>
            </a:extLst>
          </p:cNvPr>
          <p:cNvSpPr/>
          <p:nvPr/>
        </p:nvSpPr>
        <p:spPr>
          <a:xfrm>
            <a:off x="7608168" y="5931913"/>
            <a:ext cx="1995546" cy="323165"/>
          </a:xfrm>
          <a:prstGeom prst="rect">
            <a:avLst/>
          </a:prstGeom>
        </p:spPr>
        <p:txBody>
          <a:bodyPr wrap="none">
            <a:spAutoFit/>
          </a:bodyPr>
          <a:lstStyle/>
          <a:p>
            <a:r>
              <a:rPr lang="en-US" dirty="0">
                <a:latin typeface="+mn-lt"/>
              </a:rPr>
              <a:t>Figure 5.14 of textbook</a:t>
            </a:r>
          </a:p>
        </p:txBody>
      </p:sp>
    </p:spTree>
    <p:extLst>
      <p:ext uri="{BB962C8B-B14F-4D97-AF65-F5344CB8AC3E}">
        <p14:creationId xmlns:p14="http://schemas.microsoft.com/office/powerpoint/2010/main" val="3228709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495300"/>
          </a:xfrm>
        </p:spPr>
        <p:txBody>
          <a:bodyPr>
            <a:normAutofit fontScale="90000"/>
          </a:bodyPr>
          <a:lstStyle/>
          <a:p>
            <a:r>
              <a:rPr lang="en-US" dirty="0">
                <a:solidFill>
                  <a:srgbClr val="FF0000"/>
                </a:solidFill>
              </a:rPr>
              <a:t>Data Center Networks (DCNs) </a:t>
            </a:r>
          </a:p>
        </p:txBody>
      </p:sp>
      <p:sp>
        <p:nvSpPr>
          <p:cNvPr id="3" name="Content Placeholder 2"/>
          <p:cNvSpPr>
            <a:spLocks noGrp="1"/>
          </p:cNvSpPr>
          <p:nvPr>
            <p:ph idx="1"/>
          </p:nvPr>
        </p:nvSpPr>
        <p:spPr>
          <a:xfrm>
            <a:off x="911424" y="1278991"/>
            <a:ext cx="9502700" cy="5181600"/>
          </a:xfrm>
        </p:spPr>
        <p:txBody>
          <a:bodyPr>
            <a:noAutofit/>
          </a:bodyPr>
          <a:lstStyle/>
          <a:p>
            <a:r>
              <a:rPr lang="en-US" sz="2400" dirty="0">
                <a:latin typeface="+mn-lt"/>
              </a:rPr>
              <a:t>Challenges :</a:t>
            </a:r>
          </a:p>
          <a:p>
            <a:pPr lvl="1"/>
            <a:r>
              <a:rPr lang="en-US" sz="2000" dirty="0">
                <a:latin typeface="+mn-lt"/>
              </a:rPr>
              <a:t>Aggregate cluster bandwidth scales poorly with  cluster size.</a:t>
            </a:r>
          </a:p>
          <a:p>
            <a:pPr lvl="1"/>
            <a:r>
              <a:rPr lang="en-US" sz="2000" dirty="0">
                <a:latin typeface="+mn-lt"/>
              </a:rPr>
              <a:t>Bandwidth needed by many cloud applications comes at a high price. </a:t>
            </a:r>
          </a:p>
          <a:p>
            <a:pPr lvl="1"/>
            <a:r>
              <a:rPr lang="en-US" sz="2000" dirty="0">
                <a:latin typeface="+mn-lt"/>
              </a:rPr>
              <a:t>The cost increases dramatically with cluster size.</a:t>
            </a:r>
          </a:p>
          <a:p>
            <a:pPr lvl="1"/>
            <a:r>
              <a:rPr lang="en-US" sz="2000" dirty="0">
                <a:latin typeface="+mn-lt"/>
              </a:rPr>
              <a:t>Communication bandwidth may become oversubscribed by a significant factor depending on the communication patterns.</a:t>
            </a:r>
          </a:p>
          <a:p>
            <a:r>
              <a:rPr lang="en-US" sz="2400" dirty="0">
                <a:latin typeface="+mn-lt"/>
              </a:rPr>
              <a:t> DCN architectural styles:</a:t>
            </a:r>
          </a:p>
          <a:p>
            <a:pPr lvl="1"/>
            <a:r>
              <a:rPr lang="en-US" sz="2000" dirty="0">
                <a:latin typeface="+mn-lt"/>
              </a:rPr>
              <a:t>Three-tier </a:t>
            </a:r>
            <a:r>
              <a:rPr lang="en-US" sz="2000" dirty="0">
                <a:latin typeface="+mn-lt"/>
                <a:sym typeface="Wingdings"/>
              </a:rPr>
              <a:t></a:t>
            </a:r>
            <a:r>
              <a:rPr lang="en-US" sz="2000" dirty="0">
                <a:latin typeface="+mn-lt"/>
              </a:rPr>
              <a:t> multiple-rooted tree  topology with three layers, core, aggregate, and access. The architecture is not suitable for computer clouds, it is not particularly scalable, the bisection bandwidth is not optimal; switches at the core layer are expensive and power-hungry. Servers are directly connected to switches at the leafs of the tree at the access layer.</a:t>
            </a:r>
          </a:p>
          <a:p>
            <a:pPr lvl="1"/>
            <a:r>
              <a:rPr lang="en-US" sz="2000" dirty="0">
                <a:latin typeface="+mn-lt"/>
              </a:rPr>
              <a:t> Fat-tree </a:t>
            </a:r>
            <a:r>
              <a:rPr lang="en-US" sz="2000" dirty="0">
                <a:latin typeface="+mn-lt"/>
                <a:sym typeface="Wingdings"/>
              </a:rPr>
              <a:t> optimal for computer clouds, the bandwidth is not severely affected for messages crossing multiple switches and interconnection network can be built with commodity, rather than enterprise switches.</a:t>
            </a:r>
            <a:endParaRPr lang="en-US" sz="2000" dirty="0">
              <a:latin typeface="+mn-lt"/>
            </a:endParaRPr>
          </a:p>
        </p:txBody>
      </p:sp>
      <p:sp>
        <p:nvSpPr>
          <p:cNvPr id="4" name="Slide Number Placeholder 3">
            <a:extLst>
              <a:ext uri="{FF2B5EF4-FFF2-40B4-BE49-F238E27FC236}">
                <a16:creationId xmlns:a16="http://schemas.microsoft.com/office/drawing/2014/main" id="{D8080193-DF33-3A4A-A78D-9234E99755AC}"/>
              </a:ext>
            </a:extLst>
          </p:cNvPr>
          <p:cNvSpPr>
            <a:spLocks noGrp="1"/>
          </p:cNvSpPr>
          <p:nvPr>
            <p:ph type="sldNum" sz="quarter" idx="12"/>
          </p:nvPr>
        </p:nvSpPr>
        <p:spPr/>
        <p:txBody>
          <a:bodyPr/>
          <a:lstStyle/>
          <a:p>
            <a:fld id="{6481B913-EAD0-402A-A251-B09692125ACF}" type="slidenum">
              <a:rPr lang="zh-CN" altLang="en-US" smtClean="0"/>
              <a:t>38</a:t>
            </a:fld>
            <a:endParaRPr lang="zh-CN" altLang="en-US" dirty="0"/>
          </a:p>
        </p:txBody>
      </p:sp>
    </p:spTree>
    <p:extLst>
      <p:ext uri="{BB962C8B-B14F-4D97-AF65-F5344CB8AC3E}">
        <p14:creationId xmlns:p14="http://schemas.microsoft.com/office/powerpoint/2010/main" val="2321783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0600" y="560388"/>
            <a:ext cx="8229600" cy="533400"/>
          </a:xfrm>
        </p:spPr>
        <p:txBody>
          <a:bodyPr>
            <a:normAutofit fontScale="90000"/>
          </a:bodyPr>
          <a:lstStyle/>
          <a:p>
            <a:r>
              <a:rPr lang="en-US" dirty="0">
                <a:solidFill>
                  <a:srgbClr val="FF0000"/>
                </a:solidFill>
              </a:rPr>
              <a:t>Fat-tree DCNs</a:t>
            </a:r>
          </a:p>
        </p:txBody>
      </p:sp>
      <p:sp>
        <p:nvSpPr>
          <p:cNvPr id="3" name="Content Placeholder 2"/>
          <p:cNvSpPr>
            <a:spLocks noGrp="1"/>
          </p:cNvSpPr>
          <p:nvPr>
            <p:ph idx="1"/>
          </p:nvPr>
        </p:nvSpPr>
        <p:spPr>
          <a:xfrm>
            <a:off x="767408" y="1368425"/>
            <a:ext cx="10297144" cy="4864100"/>
          </a:xfrm>
        </p:spPr>
        <p:txBody>
          <a:bodyPr>
            <a:normAutofit/>
          </a:bodyPr>
          <a:lstStyle/>
          <a:p>
            <a:r>
              <a:rPr lang="en-US" sz="2400" dirty="0">
                <a:latin typeface="+mn-lt"/>
              </a:rPr>
              <a:t>Design principles:</a:t>
            </a:r>
          </a:p>
          <a:p>
            <a:pPr lvl="1"/>
            <a:r>
              <a:rPr lang="en-US" sz="2000" dirty="0">
                <a:latin typeface="+mn-lt"/>
              </a:rPr>
              <a:t>The network should scale to a very large number of nodes.</a:t>
            </a:r>
          </a:p>
          <a:p>
            <a:pPr lvl="1"/>
            <a:r>
              <a:rPr lang="en-US" sz="2000" dirty="0">
                <a:latin typeface="+mn-lt"/>
              </a:rPr>
              <a:t>The fat-tree should have multiple core switches.</a:t>
            </a:r>
          </a:p>
          <a:p>
            <a:pPr lvl="1"/>
            <a:r>
              <a:rPr lang="en-US" sz="2000" dirty="0">
                <a:latin typeface="+mn-lt"/>
              </a:rPr>
              <a:t>The network should support multi-path routing. The equal-cost multi-path (ECMP) routing algorithm which  performs static load splitting among flows should be used.</a:t>
            </a:r>
          </a:p>
          <a:p>
            <a:r>
              <a:rPr lang="en-US" sz="2400" dirty="0">
                <a:latin typeface="+mn-lt"/>
              </a:rPr>
              <a:t>A WSC interconnect consists of k pods;</a:t>
            </a:r>
          </a:p>
          <a:p>
            <a:pPr lvl="1"/>
            <a:r>
              <a:rPr lang="en-US" sz="2000" dirty="0">
                <a:latin typeface="+mn-lt"/>
              </a:rPr>
              <a:t> Each pod has two layers and k/2 switches at each layer. </a:t>
            </a:r>
          </a:p>
          <a:p>
            <a:pPr lvl="1"/>
            <a:r>
              <a:rPr lang="en-US" sz="2000" dirty="0">
                <a:latin typeface="+mn-lt"/>
              </a:rPr>
              <a:t>Each switch at the lower layer is connected directly to k/2 servers. The other k/2 ports are connected to k/2 of the k ports in the aggregation layer. </a:t>
            </a:r>
          </a:p>
          <a:p>
            <a:pPr lvl="1"/>
            <a:r>
              <a:rPr lang="en-US" sz="2000" dirty="0">
                <a:latin typeface="+mn-lt"/>
              </a:rPr>
              <a:t>The total number of switches is k(k+1) and the total number of servers connected to the system is k</a:t>
            </a:r>
            <a:r>
              <a:rPr lang="en-US" sz="2000" baseline="30000" dirty="0">
                <a:latin typeface="+mn-lt"/>
              </a:rPr>
              <a:t>2</a:t>
            </a:r>
            <a:r>
              <a:rPr lang="en-US" sz="2000" dirty="0">
                <a:latin typeface="+mn-lt"/>
              </a:rPr>
              <a:t>. There are (k/2)</a:t>
            </a:r>
            <a:r>
              <a:rPr lang="en-US" sz="2000" baseline="30000" dirty="0">
                <a:latin typeface="+mn-lt"/>
              </a:rPr>
              <a:t>2</a:t>
            </a:r>
            <a:r>
              <a:rPr lang="en-US" sz="2000" dirty="0">
                <a:latin typeface="+mn-lt"/>
              </a:rPr>
              <a:t> paths connecting every pair of servers.</a:t>
            </a:r>
          </a:p>
          <a:p>
            <a:r>
              <a:rPr lang="en-US" sz="2400" dirty="0">
                <a:latin typeface="+mn-lt"/>
              </a:rPr>
              <a:t>Example</a:t>
            </a:r>
          </a:p>
          <a:p>
            <a:pPr lvl="1"/>
            <a:r>
              <a:rPr lang="en-US" sz="2000" dirty="0">
                <a:latin typeface="+mn-lt"/>
              </a:rPr>
              <a:t>Next slide</a:t>
            </a:r>
          </a:p>
          <a:p>
            <a:endParaRPr lang="en-US" dirty="0"/>
          </a:p>
        </p:txBody>
      </p:sp>
      <p:sp>
        <p:nvSpPr>
          <p:cNvPr id="4" name="Slide Number Placeholder 3">
            <a:extLst>
              <a:ext uri="{FF2B5EF4-FFF2-40B4-BE49-F238E27FC236}">
                <a16:creationId xmlns:a16="http://schemas.microsoft.com/office/drawing/2014/main" id="{32E8304F-892E-AA4B-9A9D-A48D4941E50D}"/>
              </a:ext>
            </a:extLst>
          </p:cNvPr>
          <p:cNvSpPr>
            <a:spLocks noGrp="1"/>
          </p:cNvSpPr>
          <p:nvPr>
            <p:ph type="sldNum" sz="quarter" idx="12"/>
          </p:nvPr>
        </p:nvSpPr>
        <p:spPr/>
        <p:txBody>
          <a:bodyPr/>
          <a:lstStyle/>
          <a:p>
            <a:fld id="{6481B913-EAD0-402A-A251-B09692125ACF}" type="slidenum">
              <a:rPr lang="zh-CN" altLang="en-US" smtClean="0"/>
              <a:t>39</a:t>
            </a:fld>
            <a:endParaRPr lang="zh-CN" altLang="en-US" dirty="0"/>
          </a:p>
        </p:txBody>
      </p:sp>
    </p:spTree>
    <p:extLst>
      <p:ext uri="{BB962C8B-B14F-4D97-AF65-F5344CB8AC3E}">
        <p14:creationId xmlns:p14="http://schemas.microsoft.com/office/powerpoint/2010/main" val="264539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071190"/>
          </a:xfrm>
        </p:spPr>
        <p:txBody>
          <a:bodyPr/>
          <a:lstStyle/>
          <a:p>
            <a:r>
              <a:rPr lang="en-US" dirty="0">
                <a:solidFill>
                  <a:srgbClr val="FF0000"/>
                </a:solidFill>
              </a:rPr>
              <a:t>Servers</a:t>
            </a:r>
          </a:p>
        </p:txBody>
      </p:sp>
      <p:sp>
        <p:nvSpPr>
          <p:cNvPr id="3" name="Text Placeholder 2"/>
          <p:cNvSpPr>
            <a:spLocks noGrp="1"/>
          </p:cNvSpPr>
          <p:nvPr>
            <p:ph type="body" idx="1"/>
          </p:nvPr>
        </p:nvSpPr>
        <p:spPr>
          <a:xfrm>
            <a:off x="831850" y="2924945"/>
            <a:ext cx="10515600" cy="3164706"/>
          </a:xfrm>
        </p:spPr>
        <p:txBody>
          <a:bodyPr/>
          <a:lstStyle/>
          <a:p>
            <a:pPr marL="342900" indent="-342900">
              <a:buFont typeface="Arial" panose="020B0604020202020204" pitchFamily="34" charset="0"/>
              <a:buChar char="•"/>
            </a:pPr>
            <a:r>
              <a:rPr lang="en-US" dirty="0">
                <a:solidFill>
                  <a:schemeClr val="tx1"/>
                </a:solidFill>
                <a:latin typeface="+mn-lt"/>
              </a:rPr>
              <a:t>High Performance Computing (HPC) Clusters</a:t>
            </a:r>
          </a:p>
          <a:p>
            <a:pPr marL="342900" indent="-342900">
              <a:buFont typeface="Arial" panose="020B0604020202020204" pitchFamily="34" charset="0"/>
              <a:buChar char="•"/>
            </a:pPr>
            <a:r>
              <a:rPr lang="en-US" dirty="0">
                <a:solidFill>
                  <a:schemeClr val="tx1"/>
                </a:solidFill>
                <a:latin typeface="+mn-lt"/>
              </a:rPr>
              <a:t>Data Centers</a:t>
            </a:r>
          </a:p>
          <a:p>
            <a:pPr marL="342900" indent="-342900">
              <a:buFont typeface="Arial" panose="020B0604020202020204" pitchFamily="34" charset="0"/>
              <a:buChar char="•"/>
            </a:pPr>
            <a:r>
              <a:rPr lang="en-US" dirty="0">
                <a:solidFill>
                  <a:schemeClr val="tx1"/>
                </a:solidFill>
                <a:latin typeface="+mn-lt"/>
              </a:rPr>
              <a:t>Warehouse Scale Computers (WSC)</a:t>
            </a:r>
          </a:p>
        </p:txBody>
      </p:sp>
      <p:sp>
        <p:nvSpPr>
          <p:cNvPr id="4" name="Slide Number Placeholder 3">
            <a:extLst>
              <a:ext uri="{FF2B5EF4-FFF2-40B4-BE49-F238E27FC236}">
                <a16:creationId xmlns:a16="http://schemas.microsoft.com/office/drawing/2014/main" id="{89C1788C-D4BD-4644-A0A8-02A012F209D2}"/>
              </a:ext>
            </a:extLst>
          </p:cNvPr>
          <p:cNvSpPr>
            <a:spLocks noGrp="1"/>
          </p:cNvSpPr>
          <p:nvPr>
            <p:ph type="sldNum" sz="quarter" idx="12"/>
          </p:nvPr>
        </p:nvSpPr>
        <p:spPr/>
        <p:txBody>
          <a:bodyPr/>
          <a:lstStyle/>
          <a:p>
            <a:fld id="{6481B913-EAD0-402A-A251-B09692125ACF}" type="slidenum">
              <a:rPr lang="zh-CN" altLang="en-US" smtClean="0"/>
              <a:t>4</a:t>
            </a:fld>
            <a:endParaRPr lang="zh-CN" altLang="en-US" dirty="0"/>
          </a:p>
        </p:txBody>
      </p:sp>
    </p:spTree>
    <p:extLst>
      <p:ext uri="{BB962C8B-B14F-4D97-AF65-F5344CB8AC3E}">
        <p14:creationId xmlns:p14="http://schemas.microsoft.com/office/powerpoint/2010/main" val="1054189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257F22-8369-084A-8892-0145375BD104}"/>
              </a:ext>
            </a:extLst>
          </p:cNvPr>
          <p:cNvPicPr>
            <a:picLocks noChangeAspect="1"/>
          </p:cNvPicPr>
          <p:nvPr/>
        </p:nvPicPr>
        <p:blipFill>
          <a:blip r:embed="rId2"/>
          <a:stretch>
            <a:fillRect/>
          </a:stretch>
        </p:blipFill>
        <p:spPr>
          <a:xfrm>
            <a:off x="1055440" y="620688"/>
            <a:ext cx="7467600" cy="4313347"/>
          </a:xfrm>
          <a:prstGeom prst="rect">
            <a:avLst/>
          </a:prstGeom>
        </p:spPr>
      </p:pic>
      <p:sp>
        <p:nvSpPr>
          <p:cNvPr id="3" name="Content Placeholder 8">
            <a:extLst>
              <a:ext uri="{FF2B5EF4-FFF2-40B4-BE49-F238E27FC236}">
                <a16:creationId xmlns:a16="http://schemas.microsoft.com/office/drawing/2014/main" id="{2F5FAC52-D4C0-B14E-9835-09317C45EF93}"/>
              </a:ext>
            </a:extLst>
          </p:cNvPr>
          <p:cNvSpPr txBox="1">
            <a:spLocks/>
          </p:cNvSpPr>
          <p:nvPr/>
        </p:nvSpPr>
        <p:spPr>
          <a:xfrm>
            <a:off x="911424" y="5014716"/>
            <a:ext cx="8750300" cy="1600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1800">
                <a:latin typeface="+mn-lt"/>
              </a:rPr>
              <a:t>Fat-tree interconnection network for k=4.  The core, the aggregation, and the edge layers are populated with 4-port switches. Each core switch is connected with one of the switches at the aggregation layer of each pod. </a:t>
            </a:r>
          </a:p>
          <a:p>
            <a:pPr marL="0" indent="0" fontAlgn="auto">
              <a:spcAft>
                <a:spcPts val="0"/>
              </a:spcAft>
              <a:buFont typeface="Arial" panose="020B0604020202020204" pitchFamily="34" charset="0"/>
              <a:buNone/>
            </a:pPr>
            <a:r>
              <a:rPr lang="en-US" sz="1800">
                <a:latin typeface="+mn-lt"/>
              </a:rPr>
              <a:t>The network has four pods, there are four switches at each pod, two at aggregation layer and two at the edge. Four servers are connected to each pod.</a:t>
            </a:r>
            <a:endParaRPr lang="en-US" sz="1800" dirty="0">
              <a:latin typeface="+mn-lt"/>
            </a:endParaRPr>
          </a:p>
        </p:txBody>
      </p:sp>
      <p:sp>
        <p:nvSpPr>
          <p:cNvPr id="4" name="Rectangle 3">
            <a:extLst>
              <a:ext uri="{FF2B5EF4-FFF2-40B4-BE49-F238E27FC236}">
                <a16:creationId xmlns:a16="http://schemas.microsoft.com/office/drawing/2014/main" id="{0740AEBC-2343-C245-9E6B-425E3B2588AD}"/>
              </a:ext>
            </a:extLst>
          </p:cNvPr>
          <p:cNvSpPr/>
          <p:nvPr/>
        </p:nvSpPr>
        <p:spPr>
          <a:xfrm>
            <a:off x="8832304" y="2996952"/>
            <a:ext cx="2323008" cy="323165"/>
          </a:xfrm>
          <a:prstGeom prst="rect">
            <a:avLst/>
          </a:prstGeom>
        </p:spPr>
        <p:txBody>
          <a:bodyPr wrap="none">
            <a:spAutoFit/>
          </a:bodyPr>
          <a:lstStyle/>
          <a:p>
            <a:r>
              <a:rPr lang="en-US" dirty="0"/>
              <a:t>Figure 5.17 of textbook</a:t>
            </a:r>
          </a:p>
        </p:txBody>
      </p:sp>
    </p:spTree>
    <p:extLst>
      <p:ext uri="{BB962C8B-B14F-4D97-AF65-F5344CB8AC3E}">
        <p14:creationId xmlns:p14="http://schemas.microsoft.com/office/powerpoint/2010/main" val="3460260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438150"/>
          </a:xfrm>
        </p:spPr>
        <p:txBody>
          <a:bodyPr>
            <a:normAutofit fontScale="90000"/>
          </a:bodyPr>
          <a:lstStyle/>
          <a:p>
            <a:r>
              <a:rPr lang="en-US" dirty="0">
                <a:solidFill>
                  <a:srgbClr val="FF0000"/>
                </a:solidFill>
              </a:rPr>
              <a:t>Content Delivery Networks (CDNs)</a:t>
            </a:r>
          </a:p>
        </p:txBody>
      </p:sp>
      <p:sp>
        <p:nvSpPr>
          <p:cNvPr id="3" name="Content Placeholder 2"/>
          <p:cNvSpPr>
            <a:spLocks noGrp="1"/>
          </p:cNvSpPr>
          <p:nvPr>
            <p:ph idx="1"/>
          </p:nvPr>
        </p:nvSpPr>
        <p:spPr>
          <a:xfrm>
            <a:off x="1127448" y="1243011"/>
            <a:ext cx="9937104" cy="4418237"/>
          </a:xfrm>
        </p:spPr>
        <p:txBody>
          <a:bodyPr>
            <a:noAutofit/>
          </a:bodyPr>
          <a:lstStyle/>
          <a:p>
            <a:r>
              <a:rPr lang="en-US" sz="2200" dirty="0">
                <a:latin typeface="+mn-lt"/>
              </a:rPr>
              <a:t>CDNs are designed to support scalability, to increase reliability and performance, and to provide better security.  </a:t>
            </a:r>
          </a:p>
          <a:p>
            <a:pPr lvl="1"/>
            <a:r>
              <a:rPr lang="en-US" sz="2000" dirty="0">
                <a:latin typeface="+mn-lt"/>
              </a:rPr>
              <a:t>Internet video is expected to generate over 18 </a:t>
            </a:r>
            <a:r>
              <a:rPr lang="en-US" sz="2000" dirty="0" err="1">
                <a:latin typeface="+mn-lt"/>
              </a:rPr>
              <a:t>exabytes</a:t>
            </a:r>
            <a:r>
              <a:rPr lang="en-US" sz="2000" dirty="0">
                <a:latin typeface="+mn-lt"/>
              </a:rPr>
              <a:t> of data per month. (2013 data) </a:t>
            </a:r>
          </a:p>
          <a:p>
            <a:r>
              <a:rPr lang="en-US" sz="2200" dirty="0">
                <a:latin typeface="+mn-lt"/>
              </a:rPr>
              <a:t>A CDN receives the content from an </a:t>
            </a:r>
            <a:r>
              <a:rPr lang="en-US" sz="2200" u="sng" dirty="0">
                <a:latin typeface="+mn-lt"/>
              </a:rPr>
              <a:t>origin server</a:t>
            </a:r>
            <a:r>
              <a:rPr lang="en-US" sz="2200" dirty="0">
                <a:latin typeface="+mn-lt"/>
              </a:rPr>
              <a:t>, then replicates it to its </a:t>
            </a:r>
            <a:r>
              <a:rPr lang="en-US" sz="2200" u="sng" dirty="0">
                <a:latin typeface="+mn-lt"/>
              </a:rPr>
              <a:t>edge cache servers</a:t>
            </a:r>
            <a:r>
              <a:rPr lang="en-US" sz="2200" dirty="0">
                <a:latin typeface="+mn-lt"/>
              </a:rPr>
              <a:t>;  the content is delivered to an end-user from the “closest” edge server.</a:t>
            </a:r>
          </a:p>
          <a:p>
            <a:r>
              <a:rPr lang="en-US" sz="2400" dirty="0">
                <a:latin typeface="+mn-lt"/>
              </a:rPr>
              <a:t>A CDN can deliver static content and/or </a:t>
            </a:r>
            <a:r>
              <a:rPr lang="en-US" sz="2400" dirty="0">
                <a:solidFill>
                  <a:srgbClr val="00B0F0"/>
                </a:solidFill>
                <a:latin typeface="+mn-lt"/>
              </a:rPr>
              <a:t>live or on-demand streaming media</a:t>
            </a:r>
            <a:r>
              <a:rPr lang="en-US" sz="2400" dirty="0">
                <a:latin typeface="+mn-lt"/>
              </a:rPr>
              <a:t>. </a:t>
            </a:r>
          </a:p>
          <a:p>
            <a:pPr lvl="1"/>
            <a:r>
              <a:rPr lang="en-US" sz="2000" dirty="0">
                <a:latin typeface="+mn-lt"/>
              </a:rPr>
              <a:t>Static content -  media that can be maintained using traditional caching technologies as changes are infrequent. Examples:  HTML pages, images, documents, software patches, audio and video files.  </a:t>
            </a:r>
          </a:p>
          <a:p>
            <a:pPr lvl="1"/>
            <a:r>
              <a:rPr lang="en-US" sz="2000" dirty="0">
                <a:latin typeface="+mn-lt"/>
              </a:rPr>
              <a:t>Live media - live events when the content is delivered in real time from the encoder to the media server.</a:t>
            </a:r>
          </a:p>
          <a:p>
            <a:r>
              <a:rPr lang="en-US" sz="2200" dirty="0">
                <a:latin typeface="+mn-lt"/>
              </a:rPr>
              <a:t>Protocols used by CDNs: </a:t>
            </a:r>
            <a:r>
              <a:rPr lang="en-US" sz="2000" dirty="0">
                <a:latin typeface="+mn-lt"/>
              </a:rPr>
              <a:t>Network Element Control Protocol (NECP),  Web Cache Coordination Protocol (WCCP), SOCKS,  Cache Array Routing Protocol (CARP), Internet Cache Protocol (ICP), Hypertext Caching Protocol (HTCP), and Cache Digest.</a:t>
            </a:r>
          </a:p>
        </p:txBody>
      </p:sp>
      <p:sp>
        <p:nvSpPr>
          <p:cNvPr id="4" name="Slide Number Placeholder 3">
            <a:extLst>
              <a:ext uri="{FF2B5EF4-FFF2-40B4-BE49-F238E27FC236}">
                <a16:creationId xmlns:a16="http://schemas.microsoft.com/office/drawing/2014/main" id="{24C77C68-C96E-3845-8549-97E8F2B0BF9C}"/>
              </a:ext>
            </a:extLst>
          </p:cNvPr>
          <p:cNvSpPr>
            <a:spLocks noGrp="1"/>
          </p:cNvSpPr>
          <p:nvPr>
            <p:ph type="sldNum" sz="quarter" idx="12"/>
          </p:nvPr>
        </p:nvSpPr>
        <p:spPr/>
        <p:txBody>
          <a:bodyPr/>
          <a:lstStyle/>
          <a:p>
            <a:fld id="{6481B913-EAD0-402A-A251-B09692125ACF}" type="slidenum">
              <a:rPr lang="zh-CN" altLang="en-US" smtClean="0"/>
              <a:t>41</a:t>
            </a:fld>
            <a:endParaRPr lang="zh-CN" altLang="en-US" dirty="0"/>
          </a:p>
        </p:txBody>
      </p:sp>
    </p:spTree>
    <p:extLst>
      <p:ext uri="{BB962C8B-B14F-4D97-AF65-F5344CB8AC3E}">
        <p14:creationId xmlns:p14="http://schemas.microsoft.com/office/powerpoint/2010/main" val="524236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A74D13-7077-584A-85E3-38C39417807C}"/>
              </a:ext>
            </a:extLst>
          </p:cNvPr>
          <p:cNvSpPr/>
          <p:nvPr/>
        </p:nvSpPr>
        <p:spPr>
          <a:xfrm>
            <a:off x="191344" y="4005064"/>
            <a:ext cx="5112568" cy="1477328"/>
          </a:xfrm>
          <a:prstGeom prst="rect">
            <a:avLst/>
          </a:prstGeom>
        </p:spPr>
        <p:txBody>
          <a:bodyPr wrap="square">
            <a:spAutoFit/>
          </a:bodyPr>
          <a:lstStyle/>
          <a:p>
            <a:r>
              <a:rPr lang="en-US" sz="1800" dirty="0">
                <a:solidFill>
                  <a:srgbClr val="222222"/>
                </a:solidFill>
                <a:latin typeface="+mn-lt"/>
              </a:rPr>
              <a:t>The difference is with CDN a bunch of servers geographically positioned between the origin server of some web content. When the user requesting the service via CDN servers,  the content will be delivered faster by reducing latency.</a:t>
            </a:r>
            <a:endParaRPr lang="en-US" sz="1800" dirty="0">
              <a:latin typeface="+mn-lt"/>
            </a:endParaRPr>
          </a:p>
        </p:txBody>
      </p:sp>
      <p:pic>
        <p:nvPicPr>
          <p:cNvPr id="3" name="Content Placeholder 6">
            <a:extLst>
              <a:ext uri="{FF2B5EF4-FFF2-40B4-BE49-F238E27FC236}">
                <a16:creationId xmlns:a16="http://schemas.microsoft.com/office/drawing/2014/main" id="{F6319160-851E-D245-9D71-734E92574E1E}"/>
              </a:ext>
            </a:extLst>
          </p:cNvPr>
          <p:cNvPicPr>
            <a:picLocks noChangeAspect="1"/>
          </p:cNvPicPr>
          <p:nvPr/>
        </p:nvPicPr>
        <p:blipFill>
          <a:blip r:embed="rId2"/>
          <a:stretch>
            <a:fillRect/>
          </a:stretch>
        </p:blipFill>
        <p:spPr>
          <a:xfrm>
            <a:off x="551384" y="1268760"/>
            <a:ext cx="5157787" cy="2170396"/>
          </a:xfrm>
          <a:prstGeom prst="rect">
            <a:avLst/>
          </a:prstGeom>
        </p:spPr>
      </p:pic>
      <p:pic>
        <p:nvPicPr>
          <p:cNvPr id="4" name="Content Placeholder 7">
            <a:extLst>
              <a:ext uri="{FF2B5EF4-FFF2-40B4-BE49-F238E27FC236}">
                <a16:creationId xmlns:a16="http://schemas.microsoft.com/office/drawing/2014/main" id="{3FCBE75B-B337-EA47-8907-4F329948CB63}"/>
              </a:ext>
            </a:extLst>
          </p:cNvPr>
          <p:cNvPicPr>
            <a:picLocks noChangeAspect="1"/>
          </p:cNvPicPr>
          <p:nvPr/>
        </p:nvPicPr>
        <p:blipFill>
          <a:blip r:embed="rId3"/>
          <a:stretch>
            <a:fillRect/>
          </a:stretch>
        </p:blipFill>
        <p:spPr>
          <a:xfrm>
            <a:off x="5879976" y="1116302"/>
            <a:ext cx="6148104" cy="3865948"/>
          </a:xfrm>
          <a:prstGeom prst="rect">
            <a:avLst/>
          </a:prstGeom>
        </p:spPr>
      </p:pic>
      <p:sp>
        <p:nvSpPr>
          <p:cNvPr id="5" name="Rectangle 4">
            <a:extLst>
              <a:ext uri="{FF2B5EF4-FFF2-40B4-BE49-F238E27FC236}">
                <a16:creationId xmlns:a16="http://schemas.microsoft.com/office/drawing/2014/main" id="{77F20DFE-8101-8343-91E2-9B40395AB204}"/>
              </a:ext>
            </a:extLst>
          </p:cNvPr>
          <p:cNvSpPr/>
          <p:nvPr/>
        </p:nvSpPr>
        <p:spPr>
          <a:xfrm>
            <a:off x="796239" y="472019"/>
            <a:ext cx="4886209" cy="461665"/>
          </a:xfrm>
          <a:prstGeom prst="rect">
            <a:avLst/>
          </a:prstGeom>
        </p:spPr>
        <p:txBody>
          <a:bodyPr wrap="none">
            <a:spAutoFit/>
          </a:bodyPr>
          <a:lstStyle/>
          <a:p>
            <a:r>
              <a:rPr lang="en-US" sz="2400" dirty="0">
                <a:solidFill>
                  <a:srgbClr val="FF0000"/>
                </a:solidFill>
                <a:latin typeface="+mn-lt"/>
              </a:rPr>
              <a:t>Before CDN vs After CDN: illustrations</a:t>
            </a:r>
            <a:endParaRPr lang="en-US" sz="2000" dirty="0">
              <a:latin typeface="+mn-lt"/>
            </a:endParaRPr>
          </a:p>
        </p:txBody>
      </p:sp>
      <p:sp>
        <p:nvSpPr>
          <p:cNvPr id="6" name="Rectangle 5">
            <a:extLst>
              <a:ext uri="{FF2B5EF4-FFF2-40B4-BE49-F238E27FC236}">
                <a16:creationId xmlns:a16="http://schemas.microsoft.com/office/drawing/2014/main" id="{DFF337C4-C6F5-594D-834A-001A91A74CD4}"/>
              </a:ext>
            </a:extLst>
          </p:cNvPr>
          <p:cNvSpPr/>
          <p:nvPr/>
        </p:nvSpPr>
        <p:spPr>
          <a:xfrm>
            <a:off x="550274" y="5746414"/>
            <a:ext cx="5132174" cy="323165"/>
          </a:xfrm>
          <a:prstGeom prst="rect">
            <a:avLst/>
          </a:prstGeom>
        </p:spPr>
        <p:txBody>
          <a:bodyPr wrap="none">
            <a:spAutoFit/>
          </a:bodyPr>
          <a:lstStyle/>
          <a:p>
            <a:r>
              <a:rPr lang="en-US" dirty="0"/>
              <a:t>https://</a:t>
            </a:r>
            <a:r>
              <a:rPr lang="en-US" dirty="0" err="1"/>
              <a:t>www.id.ntt.com</a:t>
            </a:r>
            <a:r>
              <a:rPr lang="en-US" dirty="0"/>
              <a:t>/</a:t>
            </a:r>
            <a:r>
              <a:rPr lang="en-US" dirty="0" err="1"/>
              <a:t>en</a:t>
            </a:r>
            <a:r>
              <a:rPr lang="en-US" dirty="0"/>
              <a:t>/services/network/</a:t>
            </a:r>
            <a:r>
              <a:rPr lang="en-US" dirty="0" err="1"/>
              <a:t>cdn.html</a:t>
            </a:r>
            <a:endParaRPr lang="en-US" dirty="0"/>
          </a:p>
        </p:txBody>
      </p:sp>
      <p:sp>
        <p:nvSpPr>
          <p:cNvPr id="7" name="TextBox 6">
            <a:extLst>
              <a:ext uri="{FF2B5EF4-FFF2-40B4-BE49-F238E27FC236}">
                <a16:creationId xmlns:a16="http://schemas.microsoft.com/office/drawing/2014/main" id="{A7CDB441-A225-BB48-BAC7-1F84039E184F}"/>
              </a:ext>
            </a:extLst>
          </p:cNvPr>
          <p:cNvSpPr txBox="1"/>
          <p:nvPr/>
        </p:nvSpPr>
        <p:spPr>
          <a:xfrm>
            <a:off x="6960096" y="5284749"/>
            <a:ext cx="4176464" cy="1200329"/>
          </a:xfrm>
          <a:prstGeom prst="rect">
            <a:avLst/>
          </a:prstGeom>
          <a:noFill/>
        </p:spPr>
        <p:txBody>
          <a:bodyPr wrap="square" rtlCol="0">
            <a:spAutoFit/>
          </a:bodyPr>
          <a:lstStyle/>
          <a:p>
            <a:r>
              <a:rPr lang="en-US" sz="1800" dirty="0">
                <a:latin typeface="+mn-lt"/>
              </a:rPr>
              <a:t>Same principle as the left figure and here you will see with a bunch of CDN servers the performance (green chart with CDN vs. pink chart without CDN) increases.</a:t>
            </a:r>
          </a:p>
        </p:txBody>
      </p:sp>
    </p:spTree>
    <p:extLst>
      <p:ext uri="{BB962C8B-B14F-4D97-AF65-F5344CB8AC3E}">
        <p14:creationId xmlns:p14="http://schemas.microsoft.com/office/powerpoint/2010/main" val="1915795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7200"/>
            <a:ext cx="8229600" cy="695325"/>
          </a:xfrm>
        </p:spPr>
        <p:txBody>
          <a:bodyPr/>
          <a:lstStyle/>
          <a:p>
            <a:r>
              <a:rPr lang="en-US" dirty="0">
                <a:solidFill>
                  <a:srgbClr val="FF0000"/>
                </a:solidFill>
              </a:rPr>
              <a:t>CDN Design and Performance</a:t>
            </a:r>
          </a:p>
        </p:txBody>
      </p:sp>
      <p:sp>
        <p:nvSpPr>
          <p:cNvPr id="3" name="Content Placeholder 2"/>
          <p:cNvSpPr>
            <a:spLocks noGrp="1"/>
          </p:cNvSpPr>
          <p:nvPr>
            <p:ph idx="1"/>
          </p:nvPr>
        </p:nvSpPr>
        <p:spPr>
          <a:xfrm>
            <a:off x="1271464" y="1268760"/>
            <a:ext cx="9289032" cy="4997673"/>
          </a:xfrm>
        </p:spPr>
        <p:txBody>
          <a:bodyPr>
            <a:noAutofit/>
          </a:bodyPr>
          <a:lstStyle/>
          <a:p>
            <a:r>
              <a:rPr lang="en-US" dirty="0">
                <a:latin typeface="+mn-lt"/>
              </a:rPr>
              <a:t>Design and policy decisions for a CDNs.</a:t>
            </a:r>
          </a:p>
          <a:p>
            <a:pPr lvl="1"/>
            <a:r>
              <a:rPr lang="en-US" dirty="0">
                <a:latin typeface="+mn-lt"/>
              </a:rPr>
              <a:t>The placement of the edge servers.</a:t>
            </a:r>
          </a:p>
          <a:p>
            <a:pPr lvl="1"/>
            <a:r>
              <a:rPr lang="en-US" dirty="0">
                <a:latin typeface="+mn-lt"/>
              </a:rPr>
              <a:t>The content selection and delivery.</a:t>
            </a:r>
          </a:p>
          <a:p>
            <a:pPr lvl="1"/>
            <a:r>
              <a:rPr lang="en-US" dirty="0">
                <a:latin typeface="+mn-lt"/>
              </a:rPr>
              <a:t>The content management.</a:t>
            </a:r>
          </a:p>
          <a:p>
            <a:pPr lvl="1"/>
            <a:r>
              <a:rPr lang="en-US" dirty="0">
                <a:latin typeface="+mn-lt"/>
              </a:rPr>
              <a:t>The request routing policies.</a:t>
            </a:r>
          </a:p>
          <a:p>
            <a:r>
              <a:rPr lang="en-US" dirty="0">
                <a:latin typeface="+mn-lt"/>
              </a:rPr>
              <a:t>Critical metrics for CDN performance</a:t>
            </a:r>
          </a:p>
          <a:p>
            <a:pPr lvl="1"/>
            <a:r>
              <a:rPr lang="en-US" dirty="0">
                <a:latin typeface="+mn-lt"/>
              </a:rPr>
              <a:t>Cache hit ratio - the ratio of the number of cached objects versus total number of objects requested.</a:t>
            </a:r>
          </a:p>
          <a:p>
            <a:pPr lvl="1"/>
            <a:r>
              <a:rPr lang="en-US" dirty="0">
                <a:latin typeface="+mn-lt"/>
              </a:rPr>
              <a:t>Reserved bandwidth for the origin server.</a:t>
            </a:r>
          </a:p>
          <a:p>
            <a:pPr lvl="1"/>
            <a:r>
              <a:rPr lang="en-US" dirty="0">
                <a:latin typeface="+mn-lt"/>
              </a:rPr>
              <a:t>Latency - based on the perceived response time by the end users.</a:t>
            </a:r>
          </a:p>
          <a:p>
            <a:pPr lvl="1"/>
            <a:r>
              <a:rPr lang="en-US" dirty="0">
                <a:latin typeface="+mn-lt"/>
              </a:rPr>
              <a:t>Edge server utilization.</a:t>
            </a:r>
          </a:p>
          <a:p>
            <a:pPr lvl="1"/>
            <a:r>
              <a:rPr lang="en-US" dirty="0">
                <a:latin typeface="+mn-lt"/>
              </a:rPr>
              <a:t>Reliability - based on packet-loss measurements.</a:t>
            </a:r>
          </a:p>
        </p:txBody>
      </p:sp>
      <p:sp>
        <p:nvSpPr>
          <p:cNvPr id="4" name="Slide Number Placeholder 3">
            <a:extLst>
              <a:ext uri="{FF2B5EF4-FFF2-40B4-BE49-F238E27FC236}">
                <a16:creationId xmlns:a16="http://schemas.microsoft.com/office/drawing/2014/main" id="{B63886FE-3F38-1548-B35A-B2BD454E1971}"/>
              </a:ext>
            </a:extLst>
          </p:cNvPr>
          <p:cNvSpPr>
            <a:spLocks noGrp="1"/>
          </p:cNvSpPr>
          <p:nvPr>
            <p:ph type="sldNum" sz="quarter" idx="12"/>
          </p:nvPr>
        </p:nvSpPr>
        <p:spPr/>
        <p:txBody>
          <a:bodyPr/>
          <a:lstStyle/>
          <a:p>
            <a:fld id="{6481B913-EAD0-402A-A251-B09692125ACF}" type="slidenum">
              <a:rPr lang="zh-CN" altLang="en-US" smtClean="0"/>
              <a:t>43</a:t>
            </a:fld>
            <a:endParaRPr lang="zh-CN" altLang="en-US" dirty="0"/>
          </a:p>
        </p:txBody>
      </p:sp>
    </p:spTree>
    <p:extLst>
      <p:ext uri="{BB962C8B-B14F-4D97-AF65-F5344CB8AC3E}">
        <p14:creationId xmlns:p14="http://schemas.microsoft.com/office/powerpoint/2010/main" val="70595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14350"/>
            <a:ext cx="8229600" cy="628650"/>
          </a:xfrm>
        </p:spPr>
        <p:txBody>
          <a:bodyPr>
            <a:normAutofit fontScale="90000"/>
          </a:bodyPr>
          <a:lstStyle/>
          <a:p>
            <a:r>
              <a:rPr lang="en-US" dirty="0">
                <a:solidFill>
                  <a:srgbClr val="FF0000"/>
                </a:solidFill>
              </a:rPr>
              <a:t>Overlay and Scale-free Networks</a:t>
            </a:r>
          </a:p>
        </p:txBody>
      </p:sp>
      <p:sp>
        <p:nvSpPr>
          <p:cNvPr id="3" name="Content Placeholder 2"/>
          <p:cNvSpPr>
            <a:spLocks noGrp="1"/>
          </p:cNvSpPr>
          <p:nvPr>
            <p:ph idx="1"/>
          </p:nvPr>
        </p:nvSpPr>
        <p:spPr>
          <a:xfrm>
            <a:off x="1127448" y="1412776"/>
            <a:ext cx="9649072" cy="4608512"/>
          </a:xfrm>
        </p:spPr>
        <p:txBody>
          <a:bodyPr>
            <a:normAutofit lnSpcReduction="10000"/>
          </a:bodyPr>
          <a:lstStyle/>
          <a:p>
            <a:r>
              <a:rPr lang="en-US" sz="2400" dirty="0">
                <a:latin typeface="+mn-lt"/>
              </a:rPr>
              <a:t>An overlay network, or a virtual network, is a network built on top of a physical network.</a:t>
            </a:r>
          </a:p>
          <a:p>
            <a:pPr lvl="1"/>
            <a:r>
              <a:rPr lang="en-US" sz="2000" dirty="0">
                <a:latin typeface="+mn-lt"/>
              </a:rPr>
              <a:t>The nodes of an overlay network are connected by virtual links which could traverse multiple physical links. </a:t>
            </a:r>
          </a:p>
          <a:p>
            <a:pPr lvl="1"/>
            <a:r>
              <a:rPr lang="en-US" sz="2000" dirty="0">
                <a:latin typeface="+mn-lt"/>
              </a:rPr>
              <a:t>Overlay networks are widely used in many distributed systems such as peer-to-peer systems, content-delivery systems, and client-server systems;  in all these cases, the distributed systems communicate through the Internet</a:t>
            </a:r>
            <a:r>
              <a:rPr lang="en-US" sz="1800" dirty="0">
                <a:latin typeface="+mn-lt"/>
              </a:rPr>
              <a:t>.</a:t>
            </a:r>
          </a:p>
          <a:p>
            <a:r>
              <a:rPr lang="en-US" sz="2400" dirty="0">
                <a:latin typeface="+mn-lt"/>
              </a:rPr>
              <a:t>Scale-free networks</a:t>
            </a:r>
          </a:p>
          <a:p>
            <a:pPr lvl="1"/>
            <a:r>
              <a:rPr lang="en-US" sz="1800" dirty="0">
                <a:latin typeface="+mn-lt"/>
              </a:rPr>
              <a:t>The degree distribution of scale-free networks follows a power law.</a:t>
            </a:r>
          </a:p>
          <a:p>
            <a:pPr lvl="1"/>
            <a:r>
              <a:rPr lang="en-US" sz="1800" dirty="0">
                <a:latin typeface="+mn-lt"/>
              </a:rPr>
              <a:t>Many physical and social systems are interconnected by a scale-free network. Empirical data available for power grids, the web, the citation of scientific papers, or social networks  confirm this trend.</a:t>
            </a:r>
          </a:p>
          <a:p>
            <a:pPr lvl="1"/>
            <a:r>
              <a:rPr lang="en-US" sz="1800" dirty="0">
                <a:latin typeface="+mn-lt"/>
              </a:rPr>
              <a:t>The majority of the vertices of a scale-free network:</a:t>
            </a:r>
          </a:p>
          <a:p>
            <a:pPr lvl="1"/>
            <a:r>
              <a:rPr lang="en-US" sz="1800" dirty="0">
                <a:latin typeface="+mn-lt"/>
              </a:rPr>
              <a:t>Are directly connected with the vertices with the highest degree.</a:t>
            </a:r>
          </a:p>
          <a:p>
            <a:pPr lvl="1"/>
            <a:r>
              <a:rPr lang="en-US" sz="1800" dirty="0">
                <a:latin typeface="+mn-lt"/>
              </a:rPr>
              <a:t>Have a low degree and only a few vertices are connected to a large number of edges.</a:t>
            </a:r>
          </a:p>
          <a:p>
            <a:pPr marL="457200" lvl="1" indent="0">
              <a:buNone/>
            </a:pPr>
            <a:endParaRPr lang="en-US" sz="1600" dirty="0"/>
          </a:p>
        </p:txBody>
      </p:sp>
      <p:sp>
        <p:nvSpPr>
          <p:cNvPr id="4" name="Slide Number Placeholder 3">
            <a:extLst>
              <a:ext uri="{FF2B5EF4-FFF2-40B4-BE49-F238E27FC236}">
                <a16:creationId xmlns:a16="http://schemas.microsoft.com/office/drawing/2014/main" id="{79612775-CEA1-BD48-9A77-364D2FB5A330}"/>
              </a:ext>
            </a:extLst>
          </p:cNvPr>
          <p:cNvSpPr>
            <a:spLocks noGrp="1"/>
          </p:cNvSpPr>
          <p:nvPr>
            <p:ph type="sldNum" sz="quarter" idx="12"/>
          </p:nvPr>
        </p:nvSpPr>
        <p:spPr/>
        <p:txBody>
          <a:bodyPr/>
          <a:lstStyle/>
          <a:p>
            <a:fld id="{6481B913-EAD0-402A-A251-B09692125ACF}" type="slidenum">
              <a:rPr lang="zh-CN" altLang="en-US" smtClean="0"/>
              <a:t>44</a:t>
            </a:fld>
            <a:endParaRPr lang="zh-CN" altLang="en-US" dirty="0"/>
          </a:p>
        </p:txBody>
      </p:sp>
    </p:spTree>
    <p:extLst>
      <p:ext uri="{BB962C8B-B14F-4D97-AF65-F5344CB8AC3E}">
        <p14:creationId xmlns:p14="http://schemas.microsoft.com/office/powerpoint/2010/main" val="3072226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FE5CCD-0A1A-4B49-80C5-D27032B4432E}"/>
              </a:ext>
            </a:extLst>
          </p:cNvPr>
          <p:cNvSpPr/>
          <p:nvPr/>
        </p:nvSpPr>
        <p:spPr>
          <a:xfrm>
            <a:off x="8760296" y="6158596"/>
            <a:ext cx="1891223" cy="323165"/>
          </a:xfrm>
          <a:prstGeom prst="rect">
            <a:avLst/>
          </a:prstGeom>
        </p:spPr>
        <p:txBody>
          <a:bodyPr wrap="none">
            <a:spAutoFit/>
          </a:bodyPr>
          <a:lstStyle/>
          <a:p>
            <a:r>
              <a:rPr lang="en-US" dirty="0">
                <a:latin typeface="+mn-lt"/>
              </a:rPr>
              <a:t>https://</a:t>
            </a:r>
            <a:r>
              <a:rPr lang="en-US" dirty="0" err="1">
                <a:latin typeface="+mn-lt"/>
              </a:rPr>
              <a:t>medium.com</a:t>
            </a:r>
            <a:r>
              <a:rPr lang="en-US" dirty="0">
                <a:latin typeface="+mn-lt"/>
              </a:rPr>
              <a:t>/</a:t>
            </a:r>
          </a:p>
        </p:txBody>
      </p:sp>
      <p:graphicFrame>
        <p:nvGraphicFramePr>
          <p:cNvPr id="3" name="Object 2">
            <a:extLst>
              <a:ext uri="{FF2B5EF4-FFF2-40B4-BE49-F238E27FC236}">
                <a16:creationId xmlns:a16="http://schemas.microsoft.com/office/drawing/2014/main" id="{0E49BA89-BD6F-1D43-B029-9FD9F95AAE96}"/>
              </a:ext>
            </a:extLst>
          </p:cNvPr>
          <p:cNvGraphicFramePr>
            <a:graphicFrameLocks noChangeAspect="1"/>
          </p:cNvGraphicFramePr>
          <p:nvPr>
            <p:extLst/>
          </p:nvPr>
        </p:nvGraphicFramePr>
        <p:xfrm>
          <a:off x="1631504" y="571322"/>
          <a:ext cx="7286625" cy="4486275"/>
        </p:xfrm>
        <a:graphic>
          <a:graphicData uri="http://schemas.openxmlformats.org/presentationml/2006/ole">
            <mc:AlternateContent xmlns:mc="http://schemas.openxmlformats.org/markup-compatibility/2006">
              <mc:Choice xmlns:v="urn:schemas-microsoft-com:vml" Requires="v">
                <p:oleObj spid="_x0000_s2052" name="Visio" r:id="rId3" imgW="7286296" imgH="4485802" progId="Visio.Drawing.11">
                  <p:embed/>
                </p:oleObj>
              </mc:Choice>
              <mc:Fallback>
                <p:oleObj name="Visio" r:id="rId3" imgW="7286296" imgH="4485802" progId="Visio.Drawing.11">
                  <p:embed/>
                  <p:pic>
                    <p:nvPicPr>
                      <p:cNvPr id="3" name="Object 2">
                        <a:extLst>
                          <a:ext uri="{FF2B5EF4-FFF2-40B4-BE49-F238E27FC236}">
                            <a16:creationId xmlns:a16="http://schemas.microsoft.com/office/drawing/2014/main" id="{0E49BA89-BD6F-1D43-B029-9FD9F95AA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504" y="571322"/>
                        <a:ext cx="7286625" cy="44862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 name="Content Placeholder 2">
            <a:extLst>
              <a:ext uri="{FF2B5EF4-FFF2-40B4-BE49-F238E27FC236}">
                <a16:creationId xmlns:a16="http://schemas.microsoft.com/office/drawing/2014/main" id="{222B5FC1-3601-7A44-8268-2CB63EA44A06}"/>
              </a:ext>
            </a:extLst>
          </p:cNvPr>
          <p:cNvSpPr txBox="1">
            <a:spLocks/>
          </p:cNvSpPr>
          <p:nvPr/>
        </p:nvSpPr>
        <p:spPr>
          <a:xfrm>
            <a:off x="1415480" y="5150896"/>
            <a:ext cx="8229600" cy="9144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sz="1800" dirty="0">
                <a:latin typeface="+mn-lt"/>
              </a:rPr>
              <a:t>A scale-free network is non-homogeneous; the majority of vertices have a low degree and only a few vertices are connected to a large number of edges; the majority of the vertices are directly connected with the highest degree ones.</a:t>
            </a:r>
          </a:p>
        </p:txBody>
      </p:sp>
    </p:spTree>
    <p:extLst>
      <p:ext uri="{BB962C8B-B14F-4D97-AF65-F5344CB8AC3E}">
        <p14:creationId xmlns:p14="http://schemas.microsoft.com/office/powerpoint/2010/main" val="1829996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D509-50D6-CD4B-B0D2-F7DE148B0CBC}"/>
              </a:ext>
            </a:extLst>
          </p:cNvPr>
          <p:cNvSpPr>
            <a:spLocks noGrp="1"/>
          </p:cNvSpPr>
          <p:nvPr>
            <p:ph type="title"/>
          </p:nvPr>
        </p:nvSpPr>
        <p:spPr>
          <a:xfrm>
            <a:off x="983432" y="365125"/>
            <a:ext cx="10370368" cy="1325563"/>
          </a:xfrm>
        </p:spPr>
        <p:txBody>
          <a:bodyPr/>
          <a:lstStyle/>
          <a:p>
            <a:r>
              <a:rPr lang="en-US" dirty="0">
                <a:solidFill>
                  <a:srgbClr val="FF0000"/>
                </a:solidFill>
              </a:rPr>
              <a:t>Activity #2</a:t>
            </a:r>
          </a:p>
        </p:txBody>
      </p:sp>
      <p:sp>
        <p:nvSpPr>
          <p:cNvPr id="3" name="Content Placeholder 2">
            <a:extLst>
              <a:ext uri="{FF2B5EF4-FFF2-40B4-BE49-F238E27FC236}">
                <a16:creationId xmlns:a16="http://schemas.microsoft.com/office/drawing/2014/main" id="{0AEC4704-2C62-9549-AC46-6161069EB7BC}"/>
              </a:ext>
            </a:extLst>
          </p:cNvPr>
          <p:cNvSpPr>
            <a:spLocks noGrp="1"/>
          </p:cNvSpPr>
          <p:nvPr>
            <p:ph idx="1"/>
          </p:nvPr>
        </p:nvSpPr>
        <p:spPr/>
        <p:txBody>
          <a:bodyPr/>
          <a:lstStyle/>
          <a:p>
            <a:pPr marL="514350" indent="-514350">
              <a:buFont typeface="+mj-lt"/>
              <a:buAutoNum type="arabicPeriod"/>
            </a:pPr>
            <a:r>
              <a:rPr lang="en-US" dirty="0">
                <a:latin typeface="+mn-lt"/>
              </a:rPr>
              <a:t>What are the advantages of fat-tree networks?</a:t>
            </a:r>
          </a:p>
          <a:p>
            <a:pPr marL="514350" indent="-514350">
              <a:buFont typeface="+mj-lt"/>
              <a:buAutoNum type="arabicPeriod"/>
            </a:pPr>
            <a:r>
              <a:rPr lang="en-US" dirty="0">
                <a:latin typeface="+mn-lt"/>
              </a:rPr>
              <a:t>What does DCN stand for? What does CDN stand for?</a:t>
            </a:r>
          </a:p>
          <a:p>
            <a:pPr marL="514350" indent="-514350">
              <a:buFont typeface="+mj-lt"/>
              <a:buAutoNum type="arabicPeriod"/>
            </a:pPr>
            <a:r>
              <a:rPr lang="en-US" dirty="0">
                <a:latin typeface="+mn-lt"/>
              </a:rPr>
              <a:t>Describe how CDN improves performance. </a:t>
            </a:r>
          </a:p>
        </p:txBody>
      </p:sp>
      <p:sp>
        <p:nvSpPr>
          <p:cNvPr id="4" name="Slide Number Placeholder 3">
            <a:extLst>
              <a:ext uri="{FF2B5EF4-FFF2-40B4-BE49-F238E27FC236}">
                <a16:creationId xmlns:a16="http://schemas.microsoft.com/office/drawing/2014/main" id="{17B8DE09-430F-4641-98BE-F10D0CEB8517}"/>
              </a:ext>
            </a:extLst>
          </p:cNvPr>
          <p:cNvSpPr>
            <a:spLocks noGrp="1"/>
          </p:cNvSpPr>
          <p:nvPr>
            <p:ph type="sldNum" sz="quarter" idx="12"/>
          </p:nvPr>
        </p:nvSpPr>
        <p:spPr/>
        <p:txBody>
          <a:bodyPr/>
          <a:lstStyle/>
          <a:p>
            <a:fld id="{6481B913-EAD0-402A-A251-B09692125ACF}" type="slidenum">
              <a:rPr lang="zh-CN" altLang="en-US" smtClean="0"/>
              <a:t>46</a:t>
            </a:fld>
            <a:endParaRPr lang="zh-CN" altLang="en-US" dirty="0"/>
          </a:p>
        </p:txBody>
      </p:sp>
    </p:spTree>
    <p:extLst>
      <p:ext uri="{BB962C8B-B14F-4D97-AF65-F5344CB8AC3E}">
        <p14:creationId xmlns:p14="http://schemas.microsoft.com/office/powerpoint/2010/main" val="21007914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65125"/>
            <a:ext cx="9506272" cy="1325563"/>
          </a:xfrm>
        </p:spPr>
        <p:txBody>
          <a:bodyPr/>
          <a:lstStyle/>
          <a:p>
            <a:r>
              <a:rPr lang="en-US" dirty="0">
                <a:solidFill>
                  <a:srgbClr val="FF0000"/>
                </a:solidFill>
              </a:rPr>
              <a:t>Summary</a:t>
            </a:r>
          </a:p>
        </p:txBody>
      </p:sp>
      <p:sp>
        <p:nvSpPr>
          <p:cNvPr id="3" name="Content Placeholder 2"/>
          <p:cNvSpPr>
            <a:spLocks noGrp="1"/>
          </p:cNvSpPr>
          <p:nvPr>
            <p:ph idx="1"/>
          </p:nvPr>
        </p:nvSpPr>
        <p:spPr>
          <a:xfrm>
            <a:off x="838200" y="1556792"/>
            <a:ext cx="10515600" cy="4351338"/>
          </a:xfrm>
        </p:spPr>
        <p:txBody>
          <a:bodyPr>
            <a:normAutofit/>
          </a:bodyPr>
          <a:lstStyle/>
          <a:p>
            <a:r>
              <a:rPr lang="en-US" dirty="0">
                <a:latin typeface="+mn-lt"/>
              </a:rPr>
              <a:t>Architecture for supporting cloud computing</a:t>
            </a:r>
          </a:p>
          <a:p>
            <a:pPr lvl="1"/>
            <a:r>
              <a:rPr lang="en-US" dirty="0">
                <a:latin typeface="+mn-lt"/>
              </a:rPr>
              <a:t>Servers, networks, …</a:t>
            </a:r>
          </a:p>
          <a:p>
            <a:pPr lvl="2"/>
            <a:r>
              <a:rPr lang="en-US" dirty="0">
                <a:latin typeface="+mn-lt"/>
              </a:rPr>
              <a:t>Some contents require strong background in computer architecture and networks</a:t>
            </a:r>
          </a:p>
          <a:p>
            <a:r>
              <a:rPr lang="en-US" dirty="0">
                <a:latin typeface="+mn-lt"/>
              </a:rPr>
              <a:t>Next Lecture</a:t>
            </a:r>
          </a:p>
          <a:p>
            <a:pPr lvl="1"/>
            <a:r>
              <a:rPr lang="en-US" dirty="0">
                <a:latin typeface="+mn-lt"/>
              </a:rPr>
              <a:t> Cloud storage</a:t>
            </a:r>
          </a:p>
          <a:p>
            <a:pPr lvl="1"/>
            <a:endParaRPr lang="en-US" dirty="0">
              <a:latin typeface="+mn-lt"/>
            </a:endParaRPr>
          </a:p>
          <a:p>
            <a:pPr lvl="1"/>
            <a:endParaRPr lang="en-US" dirty="0">
              <a:latin typeface="+mn-lt"/>
            </a:endParaRPr>
          </a:p>
          <a:p>
            <a:pPr lvl="1"/>
            <a:endParaRPr lang="en-US" dirty="0">
              <a:latin typeface="+mn-lt"/>
            </a:endParaRPr>
          </a:p>
        </p:txBody>
      </p:sp>
      <p:sp>
        <p:nvSpPr>
          <p:cNvPr id="4" name="Slide Number Placeholder 3">
            <a:extLst>
              <a:ext uri="{FF2B5EF4-FFF2-40B4-BE49-F238E27FC236}">
                <a16:creationId xmlns:a16="http://schemas.microsoft.com/office/drawing/2014/main" id="{7FBF4951-A9CB-4F44-921F-C730FD975D57}"/>
              </a:ext>
            </a:extLst>
          </p:cNvPr>
          <p:cNvSpPr>
            <a:spLocks noGrp="1"/>
          </p:cNvSpPr>
          <p:nvPr>
            <p:ph type="sldNum" sz="quarter" idx="12"/>
          </p:nvPr>
        </p:nvSpPr>
        <p:spPr/>
        <p:txBody>
          <a:bodyPr/>
          <a:lstStyle/>
          <a:p>
            <a:fld id="{6481B913-EAD0-402A-A251-B09692125ACF}" type="slidenum">
              <a:rPr lang="zh-CN" altLang="en-US" smtClean="0"/>
              <a:t>47</a:t>
            </a:fld>
            <a:endParaRPr lang="zh-CN" altLang="en-US" dirty="0"/>
          </a:p>
        </p:txBody>
      </p:sp>
    </p:spTree>
    <p:extLst>
      <p:ext uri="{BB962C8B-B14F-4D97-AF65-F5344CB8AC3E}">
        <p14:creationId xmlns:p14="http://schemas.microsoft.com/office/powerpoint/2010/main" val="272418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548680"/>
            <a:ext cx="10226352" cy="1325563"/>
          </a:xfrm>
        </p:spPr>
        <p:txBody>
          <a:bodyPr/>
          <a:lstStyle/>
          <a:p>
            <a:r>
              <a:rPr lang="en-US" dirty="0">
                <a:solidFill>
                  <a:srgbClr val="FF0000"/>
                </a:solidFill>
              </a:rPr>
              <a:t>Cloud Servers vs. Cloud Infrastructure</a:t>
            </a:r>
          </a:p>
        </p:txBody>
      </p:sp>
      <p:sp>
        <p:nvSpPr>
          <p:cNvPr id="3" name="Content Placeholder 2"/>
          <p:cNvSpPr>
            <a:spLocks noGrp="1"/>
          </p:cNvSpPr>
          <p:nvPr>
            <p:ph idx="1"/>
          </p:nvPr>
        </p:nvSpPr>
        <p:spPr/>
        <p:txBody>
          <a:bodyPr>
            <a:normAutofit lnSpcReduction="10000"/>
          </a:bodyPr>
          <a:lstStyle/>
          <a:p>
            <a:r>
              <a:rPr lang="en-US" dirty="0">
                <a:latin typeface="+mn-lt"/>
              </a:rPr>
              <a:t>A cloud server is a virtual server (rather than a physical server) running in a cloud computing environment. It is built, hosted and delivered via a cloud computing platform via the internet, and can be accessed remotely.</a:t>
            </a:r>
          </a:p>
          <a:p>
            <a:pPr lvl="1"/>
            <a:endParaRPr lang="en-US" dirty="0">
              <a:latin typeface="+mn-lt"/>
            </a:endParaRPr>
          </a:p>
          <a:p>
            <a:r>
              <a:rPr lang="en-US" dirty="0">
                <a:latin typeface="+mn-lt"/>
              </a:rPr>
              <a:t>Cloud infrastructure refers to the hardware and software components -- such as servers, storage, a network and virtualization software -- that are needed to support the computing requirements of a cloud computing model.</a:t>
            </a:r>
          </a:p>
          <a:p>
            <a:pPr lvl="1"/>
            <a:r>
              <a:rPr lang="en-US" dirty="0">
                <a:solidFill>
                  <a:srgbClr val="00B0F0"/>
                </a:solidFill>
                <a:latin typeface="+mn-lt"/>
              </a:rPr>
              <a:t>This lecture focuses on the “physical” layer of architecture, hence “servers” here referring to physical servers in cloud infrastructure.</a:t>
            </a:r>
          </a:p>
        </p:txBody>
      </p:sp>
      <p:sp>
        <p:nvSpPr>
          <p:cNvPr id="4" name="Slide Number Placeholder 3">
            <a:extLst>
              <a:ext uri="{FF2B5EF4-FFF2-40B4-BE49-F238E27FC236}">
                <a16:creationId xmlns:a16="http://schemas.microsoft.com/office/drawing/2014/main" id="{A1C97E3F-6EEE-4144-9396-6D5A1F7DA699}"/>
              </a:ext>
            </a:extLst>
          </p:cNvPr>
          <p:cNvSpPr>
            <a:spLocks noGrp="1"/>
          </p:cNvSpPr>
          <p:nvPr>
            <p:ph type="sldNum" sz="quarter" idx="12"/>
          </p:nvPr>
        </p:nvSpPr>
        <p:spPr/>
        <p:txBody>
          <a:bodyPr/>
          <a:lstStyle/>
          <a:p>
            <a:fld id="{6481B913-EAD0-402A-A251-B09692125ACF}" type="slidenum">
              <a:rPr lang="zh-CN" altLang="en-US" smtClean="0"/>
              <a:t>5</a:t>
            </a:fld>
            <a:endParaRPr lang="zh-CN" altLang="en-US" dirty="0"/>
          </a:p>
        </p:txBody>
      </p:sp>
    </p:spTree>
    <p:extLst>
      <p:ext uri="{BB962C8B-B14F-4D97-AF65-F5344CB8AC3E}">
        <p14:creationId xmlns:p14="http://schemas.microsoft.com/office/powerpoint/2010/main" val="360320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548680"/>
            <a:ext cx="9290248" cy="864096"/>
          </a:xfrm>
        </p:spPr>
        <p:txBody>
          <a:bodyPr>
            <a:normAutofit/>
          </a:bodyPr>
          <a:lstStyle/>
          <a:p>
            <a:r>
              <a:rPr lang="en-US" sz="4000" dirty="0">
                <a:solidFill>
                  <a:srgbClr val="FF0000"/>
                </a:solidFill>
              </a:rPr>
              <a:t>High Performance Computing Clusters</a:t>
            </a:r>
          </a:p>
        </p:txBody>
      </p:sp>
      <p:sp>
        <p:nvSpPr>
          <p:cNvPr id="3" name="Content Placeholder 2"/>
          <p:cNvSpPr>
            <a:spLocks noGrp="1"/>
          </p:cNvSpPr>
          <p:nvPr>
            <p:ph idx="1"/>
          </p:nvPr>
        </p:nvSpPr>
        <p:spPr>
          <a:xfrm>
            <a:off x="767408" y="1412776"/>
            <a:ext cx="10515600" cy="4351338"/>
          </a:xfrm>
        </p:spPr>
        <p:txBody>
          <a:bodyPr>
            <a:normAutofit lnSpcReduction="10000"/>
          </a:bodyPr>
          <a:lstStyle/>
          <a:p>
            <a:r>
              <a:rPr lang="en-US" dirty="0">
                <a:latin typeface="+mn-lt"/>
              </a:rPr>
              <a:t>Terminology</a:t>
            </a:r>
          </a:p>
          <a:p>
            <a:pPr lvl="1"/>
            <a:r>
              <a:rPr lang="en-US" dirty="0">
                <a:latin typeface="+mn-lt"/>
              </a:rPr>
              <a:t>HPC: High performance computing</a:t>
            </a:r>
          </a:p>
          <a:p>
            <a:pPr lvl="2"/>
            <a:r>
              <a:rPr lang="en-US" dirty="0">
                <a:latin typeface="+mn-lt"/>
              </a:rPr>
              <a:t>High-performance computing (HPC) is the use of parallel processing for running advanced application programs efficiently, reliably and quickly. The term applies especially to systems that function above a teraflop or 1012 floating-point operations per second.</a:t>
            </a:r>
          </a:p>
          <a:p>
            <a:pPr lvl="1"/>
            <a:r>
              <a:rPr lang="en-US" dirty="0">
                <a:latin typeface="+mn-lt"/>
              </a:rPr>
              <a:t>HPCC: High performance computing cluster</a:t>
            </a:r>
          </a:p>
          <a:p>
            <a:pPr lvl="2"/>
            <a:r>
              <a:rPr lang="en-US" dirty="0">
                <a:latin typeface="+mn-lt"/>
              </a:rPr>
              <a:t>A cluster of computers joins computational powers of the compute nodes to provide a more combined computational power.</a:t>
            </a:r>
          </a:p>
          <a:p>
            <a:pPr lvl="2"/>
            <a:r>
              <a:rPr lang="en-US" dirty="0">
                <a:latin typeface="+mn-lt"/>
              </a:rPr>
              <a:t> An HPC cluster is made of many separate servers, called nodes, possibly filling an entire data center with dozens of power-hungry racks.</a:t>
            </a:r>
          </a:p>
          <a:p>
            <a:r>
              <a:rPr lang="en-US" dirty="0">
                <a:latin typeface="+mn-lt"/>
              </a:rPr>
              <a:t>HPCC is commonly used as an infrastructure for supporting small cloud platforms, particularly private clouds.</a:t>
            </a:r>
          </a:p>
        </p:txBody>
      </p:sp>
      <p:sp>
        <p:nvSpPr>
          <p:cNvPr id="4" name="Slide Number Placeholder 3">
            <a:extLst>
              <a:ext uri="{FF2B5EF4-FFF2-40B4-BE49-F238E27FC236}">
                <a16:creationId xmlns:a16="http://schemas.microsoft.com/office/drawing/2014/main" id="{2825CAEB-6B03-6447-9136-C4C4F4A033A7}"/>
              </a:ext>
            </a:extLst>
          </p:cNvPr>
          <p:cNvSpPr>
            <a:spLocks noGrp="1"/>
          </p:cNvSpPr>
          <p:nvPr>
            <p:ph type="sldNum" sz="quarter" idx="12"/>
          </p:nvPr>
        </p:nvSpPr>
        <p:spPr/>
        <p:txBody>
          <a:bodyPr/>
          <a:lstStyle/>
          <a:p>
            <a:fld id="{6481B913-EAD0-402A-A251-B09692125ACF}" type="slidenum">
              <a:rPr lang="zh-CN" altLang="en-US" smtClean="0"/>
              <a:t>6</a:t>
            </a:fld>
            <a:endParaRPr lang="zh-CN" altLang="en-US" dirty="0"/>
          </a:p>
        </p:txBody>
      </p:sp>
    </p:spTree>
    <p:extLst>
      <p:ext uri="{BB962C8B-B14F-4D97-AF65-F5344CB8AC3E}">
        <p14:creationId xmlns:p14="http://schemas.microsoft.com/office/powerpoint/2010/main" val="888602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7488" y="1268760"/>
            <a:ext cx="3705386" cy="4320480"/>
          </a:xfrm>
          <a:prstGeom prst="rect">
            <a:avLst/>
          </a:prstGeom>
        </p:spPr>
      </p:pic>
      <p:pic>
        <p:nvPicPr>
          <p:cNvPr id="3" name="Picture 2"/>
          <p:cNvPicPr>
            <a:picLocks noChangeAspect="1"/>
          </p:cNvPicPr>
          <p:nvPr/>
        </p:nvPicPr>
        <p:blipFill>
          <a:blip r:embed="rId3"/>
          <a:stretch>
            <a:fillRect/>
          </a:stretch>
        </p:blipFill>
        <p:spPr>
          <a:xfrm>
            <a:off x="5951984" y="2348880"/>
            <a:ext cx="5530214" cy="2160240"/>
          </a:xfrm>
          <a:prstGeom prst="rect">
            <a:avLst/>
          </a:prstGeom>
        </p:spPr>
      </p:pic>
      <p:sp>
        <p:nvSpPr>
          <p:cNvPr id="4" name="TextBox 3"/>
          <p:cNvSpPr txBox="1"/>
          <p:nvPr/>
        </p:nvSpPr>
        <p:spPr>
          <a:xfrm>
            <a:off x="6312024" y="1037927"/>
            <a:ext cx="3744416" cy="461665"/>
          </a:xfrm>
          <a:prstGeom prst="rect">
            <a:avLst/>
          </a:prstGeom>
          <a:noFill/>
        </p:spPr>
        <p:txBody>
          <a:bodyPr wrap="square" rtlCol="0">
            <a:spAutoFit/>
          </a:bodyPr>
          <a:lstStyle/>
          <a:p>
            <a:r>
              <a:rPr lang="en-US" sz="2400" dirty="0">
                <a:solidFill>
                  <a:srgbClr val="FF0000"/>
                </a:solidFill>
                <a:latin typeface="+mn-lt"/>
              </a:rPr>
              <a:t>Sample HPCCs</a:t>
            </a:r>
          </a:p>
        </p:txBody>
      </p:sp>
      <p:sp>
        <p:nvSpPr>
          <p:cNvPr id="5" name="Rectangle 4">
            <a:extLst>
              <a:ext uri="{FF2B5EF4-FFF2-40B4-BE49-F238E27FC236}">
                <a16:creationId xmlns:a16="http://schemas.microsoft.com/office/drawing/2014/main" id="{1DD7DCDA-B5D8-8648-9604-5A8D206B1B31}"/>
              </a:ext>
            </a:extLst>
          </p:cNvPr>
          <p:cNvSpPr/>
          <p:nvPr/>
        </p:nvSpPr>
        <p:spPr>
          <a:xfrm>
            <a:off x="6888088" y="5287769"/>
            <a:ext cx="6096000" cy="323165"/>
          </a:xfrm>
          <a:prstGeom prst="rect">
            <a:avLst/>
          </a:prstGeom>
        </p:spPr>
        <p:txBody>
          <a:bodyPr>
            <a:spAutoFit/>
          </a:bodyPr>
          <a:lstStyle/>
          <a:p>
            <a:r>
              <a:rPr lang="en-US" dirty="0">
                <a:latin typeface="+mn-lt"/>
              </a:rPr>
              <a:t>https://</a:t>
            </a:r>
            <a:r>
              <a:rPr lang="en-US" dirty="0" err="1">
                <a:latin typeface="+mn-lt"/>
              </a:rPr>
              <a:t>www.advancedclustering.com</a:t>
            </a:r>
            <a:r>
              <a:rPr lang="en-US" dirty="0">
                <a:latin typeface="+mn-lt"/>
              </a:rPr>
              <a:t>/</a:t>
            </a:r>
          </a:p>
        </p:txBody>
      </p:sp>
    </p:spTree>
    <p:extLst>
      <p:ext uri="{BB962C8B-B14F-4D97-AF65-F5344CB8AC3E}">
        <p14:creationId xmlns:p14="http://schemas.microsoft.com/office/powerpoint/2010/main" val="949928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365125"/>
            <a:ext cx="9578280" cy="1325563"/>
          </a:xfrm>
        </p:spPr>
        <p:txBody>
          <a:bodyPr/>
          <a:lstStyle/>
          <a:p>
            <a:r>
              <a:rPr lang="en-US" dirty="0">
                <a:solidFill>
                  <a:srgbClr val="FF0000"/>
                </a:solidFill>
              </a:rPr>
              <a:t>Data Centers</a:t>
            </a:r>
          </a:p>
        </p:txBody>
      </p:sp>
      <p:sp>
        <p:nvSpPr>
          <p:cNvPr id="3" name="Content Placeholder 2"/>
          <p:cNvSpPr>
            <a:spLocks noGrp="1"/>
          </p:cNvSpPr>
          <p:nvPr>
            <p:ph idx="1"/>
          </p:nvPr>
        </p:nvSpPr>
        <p:spPr>
          <a:xfrm>
            <a:off x="825078" y="1628800"/>
            <a:ext cx="6841976" cy="4351338"/>
          </a:xfrm>
        </p:spPr>
        <p:txBody>
          <a:bodyPr>
            <a:normAutofit lnSpcReduction="10000"/>
          </a:bodyPr>
          <a:lstStyle/>
          <a:p>
            <a:r>
              <a:rPr lang="en-US" dirty="0">
                <a:latin typeface="+mn-lt"/>
              </a:rPr>
              <a:t>A data center is a building, dedicated space within a building, or a group of buildings used to </a:t>
            </a:r>
            <a:r>
              <a:rPr lang="en-US" dirty="0">
                <a:solidFill>
                  <a:srgbClr val="00B0F0"/>
                </a:solidFill>
                <a:latin typeface="+mn-lt"/>
              </a:rPr>
              <a:t>house computer systems and associated components</a:t>
            </a:r>
            <a:r>
              <a:rPr lang="en-US" dirty="0">
                <a:latin typeface="+mn-lt"/>
              </a:rPr>
              <a:t>, such as telecommunication networks and storage systems.</a:t>
            </a:r>
          </a:p>
          <a:p>
            <a:r>
              <a:rPr lang="en-US" dirty="0">
                <a:latin typeface="+mn-lt"/>
              </a:rPr>
              <a:t>Along with the advancement of cloud computing, large scale data centers equipped with more than ten thousands of servers are booming in recent years.</a:t>
            </a:r>
          </a:p>
          <a:p>
            <a:pPr lvl="1"/>
            <a:r>
              <a:rPr lang="en-US" dirty="0">
                <a:latin typeface="+mn-lt"/>
              </a:rPr>
              <a:t>Google, Facebook, Amazon, Alibaba, … have opened many data centers recently.</a:t>
            </a:r>
          </a:p>
          <a:p>
            <a:pPr lvl="1"/>
            <a:endParaRPr lang="en-US" dirty="0">
              <a:latin typeface="+mn-lt"/>
            </a:endParaRPr>
          </a:p>
        </p:txBody>
      </p:sp>
      <p:pic>
        <p:nvPicPr>
          <p:cNvPr id="4" name="Picture 3"/>
          <p:cNvPicPr>
            <a:picLocks noChangeAspect="1"/>
          </p:cNvPicPr>
          <p:nvPr/>
        </p:nvPicPr>
        <p:blipFill>
          <a:blip r:embed="rId2"/>
          <a:stretch>
            <a:fillRect/>
          </a:stretch>
        </p:blipFill>
        <p:spPr>
          <a:xfrm>
            <a:off x="8106147" y="3324466"/>
            <a:ext cx="2921636" cy="1944216"/>
          </a:xfrm>
          <a:prstGeom prst="rect">
            <a:avLst/>
          </a:prstGeom>
        </p:spPr>
      </p:pic>
      <p:pic>
        <p:nvPicPr>
          <p:cNvPr id="5" name="Picture 4"/>
          <p:cNvPicPr>
            <a:picLocks noChangeAspect="1"/>
          </p:cNvPicPr>
          <p:nvPr/>
        </p:nvPicPr>
        <p:blipFill>
          <a:blip r:embed="rId3"/>
          <a:stretch>
            <a:fillRect/>
          </a:stretch>
        </p:blipFill>
        <p:spPr>
          <a:xfrm>
            <a:off x="8078779" y="1176557"/>
            <a:ext cx="2847975" cy="1600200"/>
          </a:xfrm>
          <a:prstGeom prst="rect">
            <a:avLst/>
          </a:prstGeom>
        </p:spPr>
      </p:pic>
      <p:sp>
        <p:nvSpPr>
          <p:cNvPr id="6" name="Slide Number Placeholder 5">
            <a:extLst>
              <a:ext uri="{FF2B5EF4-FFF2-40B4-BE49-F238E27FC236}">
                <a16:creationId xmlns:a16="http://schemas.microsoft.com/office/drawing/2014/main" id="{4F5312B9-6A56-324F-A813-46DF26D5BDEC}"/>
              </a:ext>
            </a:extLst>
          </p:cNvPr>
          <p:cNvSpPr>
            <a:spLocks noGrp="1"/>
          </p:cNvSpPr>
          <p:nvPr>
            <p:ph type="sldNum" sz="quarter" idx="12"/>
          </p:nvPr>
        </p:nvSpPr>
        <p:spPr/>
        <p:txBody>
          <a:bodyPr/>
          <a:lstStyle/>
          <a:p>
            <a:fld id="{6481B913-EAD0-402A-A251-B09692125ACF}" type="slidenum">
              <a:rPr lang="zh-CN" altLang="en-US" smtClean="0"/>
              <a:t>8</a:t>
            </a:fld>
            <a:endParaRPr lang="zh-CN" altLang="en-US" dirty="0"/>
          </a:p>
        </p:txBody>
      </p:sp>
      <p:sp>
        <p:nvSpPr>
          <p:cNvPr id="7" name="Rectangle 6">
            <a:extLst>
              <a:ext uri="{FF2B5EF4-FFF2-40B4-BE49-F238E27FC236}">
                <a16:creationId xmlns:a16="http://schemas.microsoft.com/office/drawing/2014/main" id="{1D196601-BF63-914E-AF1F-385D656323F5}"/>
              </a:ext>
            </a:extLst>
          </p:cNvPr>
          <p:cNvSpPr/>
          <p:nvPr/>
        </p:nvSpPr>
        <p:spPr>
          <a:xfrm>
            <a:off x="8154969" y="5650933"/>
            <a:ext cx="2905154" cy="323165"/>
          </a:xfrm>
          <a:prstGeom prst="rect">
            <a:avLst/>
          </a:prstGeom>
        </p:spPr>
        <p:txBody>
          <a:bodyPr wrap="none">
            <a:spAutoFit/>
          </a:bodyPr>
          <a:lstStyle/>
          <a:p>
            <a:r>
              <a:rPr lang="en-US" dirty="0">
                <a:latin typeface="+mn-lt"/>
              </a:rPr>
              <a:t>https://</a:t>
            </a:r>
            <a:r>
              <a:rPr lang="en-US" dirty="0" err="1">
                <a:latin typeface="+mn-lt"/>
              </a:rPr>
              <a:t>www.computerworld.com</a:t>
            </a:r>
            <a:r>
              <a:rPr lang="en-US" dirty="0">
                <a:latin typeface="+mn-lt"/>
              </a:rPr>
              <a:t>/</a:t>
            </a:r>
          </a:p>
        </p:txBody>
      </p:sp>
    </p:spTree>
    <p:extLst>
      <p:ext uri="{BB962C8B-B14F-4D97-AF65-F5344CB8AC3E}">
        <p14:creationId xmlns:p14="http://schemas.microsoft.com/office/powerpoint/2010/main" val="3548258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548680"/>
            <a:ext cx="10154344" cy="936104"/>
          </a:xfrm>
        </p:spPr>
        <p:txBody>
          <a:bodyPr>
            <a:normAutofit/>
          </a:bodyPr>
          <a:lstStyle/>
          <a:p>
            <a:r>
              <a:rPr lang="en-US" sz="3600" dirty="0">
                <a:solidFill>
                  <a:srgbClr val="FF0000"/>
                </a:solidFill>
              </a:rPr>
              <a:t>Data Center: Key Characteristics</a:t>
            </a:r>
          </a:p>
        </p:txBody>
      </p:sp>
      <p:sp>
        <p:nvSpPr>
          <p:cNvPr id="3" name="Content Placeholder 2"/>
          <p:cNvSpPr>
            <a:spLocks noGrp="1"/>
          </p:cNvSpPr>
          <p:nvPr>
            <p:ph idx="1"/>
          </p:nvPr>
        </p:nvSpPr>
        <p:spPr>
          <a:xfrm>
            <a:off x="838200" y="1501835"/>
            <a:ext cx="10515600" cy="4351338"/>
          </a:xfrm>
        </p:spPr>
        <p:txBody>
          <a:bodyPr>
            <a:normAutofit fontScale="92500" lnSpcReduction="10000"/>
          </a:bodyPr>
          <a:lstStyle/>
          <a:p>
            <a:r>
              <a:rPr lang="en-US" sz="2600" dirty="0">
                <a:latin typeface="+mn-lt"/>
              </a:rPr>
              <a:t>High Availability</a:t>
            </a:r>
          </a:p>
          <a:p>
            <a:pPr lvl="1"/>
            <a:r>
              <a:rPr lang="en-US" sz="2200" dirty="0">
                <a:latin typeface="+mn-lt"/>
              </a:rPr>
              <a:t>Maintain fault tolerance, avoid downtime even during maintenance and upgrades, …</a:t>
            </a:r>
          </a:p>
          <a:p>
            <a:r>
              <a:rPr lang="en-US" sz="2600" dirty="0">
                <a:latin typeface="+mn-lt"/>
              </a:rPr>
              <a:t>Modularity and flexibility </a:t>
            </a:r>
          </a:p>
          <a:p>
            <a:pPr lvl="1"/>
            <a:r>
              <a:rPr lang="en-US" sz="2200" dirty="0">
                <a:latin typeface="+mn-lt"/>
              </a:rPr>
              <a:t>Allow for a data center to grow and change over time</a:t>
            </a:r>
          </a:p>
          <a:p>
            <a:r>
              <a:rPr lang="en-US" sz="2600" dirty="0">
                <a:latin typeface="+mn-lt"/>
              </a:rPr>
              <a:t>Environmental control</a:t>
            </a:r>
          </a:p>
          <a:p>
            <a:pPr lvl="1"/>
            <a:r>
              <a:rPr lang="en-US" sz="2200" dirty="0">
                <a:latin typeface="+mn-lt"/>
              </a:rPr>
              <a:t>Energy efficiency (cooling, airflow, low-voltage cable routing, …)</a:t>
            </a:r>
          </a:p>
          <a:p>
            <a:r>
              <a:rPr lang="en-US" sz="2600" dirty="0">
                <a:latin typeface="+mn-lt"/>
              </a:rPr>
              <a:t>High utilization </a:t>
            </a:r>
          </a:p>
          <a:p>
            <a:pPr lvl="1"/>
            <a:r>
              <a:rPr lang="en-US" sz="2200" dirty="0">
                <a:latin typeface="+mn-lt"/>
              </a:rPr>
              <a:t>Use virtualization to reduce the demand for physical devices</a:t>
            </a:r>
          </a:p>
          <a:p>
            <a:r>
              <a:rPr lang="en-US" sz="2600" dirty="0">
                <a:latin typeface="+mn-lt"/>
              </a:rPr>
              <a:t>Automation</a:t>
            </a:r>
          </a:p>
          <a:p>
            <a:pPr lvl="1"/>
            <a:r>
              <a:rPr lang="en-US" sz="2200" dirty="0">
                <a:latin typeface="+mn-lt"/>
              </a:rPr>
              <a:t>24x7 remote controlled </a:t>
            </a:r>
          </a:p>
          <a:p>
            <a:r>
              <a:rPr lang="en-US" sz="2600" dirty="0">
                <a:latin typeface="+mn-lt"/>
              </a:rPr>
              <a:t>Security</a:t>
            </a:r>
          </a:p>
          <a:p>
            <a:pPr lvl="1"/>
            <a:r>
              <a:rPr lang="en-US" sz="2200" dirty="0">
                <a:latin typeface="+mn-lt"/>
              </a:rPr>
              <a:t>Physical access is usually restricted, access control at every layer.</a:t>
            </a:r>
          </a:p>
          <a:p>
            <a:pPr lvl="1"/>
            <a:endParaRPr lang="en-US" sz="2200" dirty="0">
              <a:latin typeface="+mn-lt"/>
            </a:endParaRPr>
          </a:p>
          <a:p>
            <a:pPr marL="0" indent="0">
              <a:buNone/>
            </a:pPr>
            <a:endParaRPr lang="en-US" dirty="0"/>
          </a:p>
          <a:p>
            <a:pPr lvl="1"/>
            <a:endParaRPr lang="en-US" dirty="0"/>
          </a:p>
        </p:txBody>
      </p:sp>
      <p:sp>
        <p:nvSpPr>
          <p:cNvPr id="4" name="Rounded Rectangle 3"/>
          <p:cNvSpPr/>
          <p:nvPr/>
        </p:nvSpPr>
        <p:spPr>
          <a:xfrm>
            <a:off x="9192344" y="2996952"/>
            <a:ext cx="2304256" cy="79208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Key: high performance and energy efficiency</a:t>
            </a:r>
            <a:endParaRPr lang="en-US" dirty="0"/>
          </a:p>
        </p:txBody>
      </p:sp>
      <p:sp>
        <p:nvSpPr>
          <p:cNvPr id="5" name="Slide Number Placeholder 4">
            <a:extLst>
              <a:ext uri="{FF2B5EF4-FFF2-40B4-BE49-F238E27FC236}">
                <a16:creationId xmlns:a16="http://schemas.microsoft.com/office/drawing/2014/main" id="{0C721B45-2479-994A-B2F9-9A2D7BC789EB}"/>
              </a:ext>
            </a:extLst>
          </p:cNvPr>
          <p:cNvSpPr>
            <a:spLocks noGrp="1"/>
          </p:cNvSpPr>
          <p:nvPr>
            <p:ph type="sldNum" sz="quarter" idx="12"/>
          </p:nvPr>
        </p:nvSpPr>
        <p:spPr/>
        <p:txBody>
          <a:bodyPr/>
          <a:lstStyle/>
          <a:p>
            <a:fld id="{6481B913-EAD0-402A-A251-B09692125ACF}" type="slidenum">
              <a:rPr lang="zh-CN" altLang="en-US" smtClean="0"/>
              <a:t>9</a:t>
            </a:fld>
            <a:endParaRPr lang="zh-CN" altLang="en-US" dirty="0"/>
          </a:p>
        </p:txBody>
      </p:sp>
    </p:spTree>
    <p:extLst>
      <p:ext uri="{BB962C8B-B14F-4D97-AF65-F5344CB8AC3E}">
        <p14:creationId xmlns:p14="http://schemas.microsoft.com/office/powerpoint/2010/main" val="1685201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3935</Words>
  <Application>Microsoft Office PowerPoint</Application>
  <PresentationFormat>Widescreen</PresentationFormat>
  <Paragraphs>439</Paragraphs>
  <Slides>47</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3" baseType="lpstr">
      <vt:lpstr>宋体</vt:lpstr>
      <vt:lpstr>Arial</vt:lpstr>
      <vt:lpstr>Calibri</vt:lpstr>
      <vt:lpstr>Calibri Light</vt:lpstr>
      <vt:lpstr>Office Theme</vt:lpstr>
      <vt:lpstr>Visio</vt:lpstr>
      <vt:lpstr>Lecture 13a: Cloud Architecture</vt:lpstr>
      <vt:lpstr>Cloud Architecture: Top-level View</vt:lpstr>
      <vt:lpstr>Cloud Infrastructure </vt:lpstr>
      <vt:lpstr>Servers</vt:lpstr>
      <vt:lpstr>Cloud Servers vs. Cloud Infrastructure</vt:lpstr>
      <vt:lpstr>High Performance Computing Clusters</vt:lpstr>
      <vt:lpstr>PowerPoint Presentation</vt:lpstr>
      <vt:lpstr>Data Centers</vt:lpstr>
      <vt:lpstr>Data Center: Key Characteristics</vt:lpstr>
      <vt:lpstr> Warehouse-Scale Computer (WSC)</vt:lpstr>
      <vt:lpstr>What is WSC</vt:lpstr>
      <vt:lpstr>Overview of WSC</vt:lpstr>
      <vt:lpstr>WSC vs. Clusters and Datacenters</vt:lpstr>
      <vt:lpstr>WSC vs. Traditional Data Center</vt:lpstr>
      <vt:lpstr>Activity #1</vt:lpstr>
      <vt:lpstr>Important Design Factors for WSC</vt:lpstr>
      <vt:lpstr>Computer Architecture of WSC</vt:lpstr>
      <vt:lpstr>Racks</vt:lpstr>
      <vt:lpstr>Switches</vt:lpstr>
      <vt:lpstr>Array Switch</vt:lpstr>
      <vt:lpstr>Storage</vt:lpstr>
      <vt:lpstr>WSC Memory Hierarchy</vt:lpstr>
      <vt:lpstr>Infrastructure and Costs  </vt:lpstr>
      <vt:lpstr>Infrastructure and Costs  </vt:lpstr>
      <vt:lpstr>Infrastructure and Costs  </vt:lpstr>
      <vt:lpstr>Measuring Efficiency of a WSC</vt:lpstr>
      <vt:lpstr>Cost of a WSC</vt:lpstr>
      <vt:lpstr>Case Study: Google WSC</vt:lpstr>
      <vt:lpstr>Networks </vt:lpstr>
      <vt:lpstr>Clouds and Networks</vt:lpstr>
      <vt:lpstr>PowerPoint Presentation</vt:lpstr>
      <vt:lpstr>Interconnection networks for computer clouds</vt:lpstr>
      <vt:lpstr>Fat trees</vt:lpstr>
      <vt:lpstr>PowerPoint Presentation</vt:lpstr>
      <vt:lpstr>PowerPoint Presentation</vt:lpstr>
      <vt:lpstr>InfiniBand</vt:lpstr>
      <vt:lpstr>Storage Area Networks (SANs)</vt:lpstr>
      <vt:lpstr>Data Center Networks (DCNs) </vt:lpstr>
      <vt:lpstr>Fat-tree DCNs</vt:lpstr>
      <vt:lpstr>PowerPoint Presentation</vt:lpstr>
      <vt:lpstr>Content Delivery Networks (CDNs)</vt:lpstr>
      <vt:lpstr>PowerPoint Presentation</vt:lpstr>
      <vt:lpstr>CDN Design and Performance</vt:lpstr>
      <vt:lpstr>Overlay and Scale-free Networks</vt:lpstr>
      <vt:lpstr>PowerPoint Presentation</vt:lpstr>
      <vt:lpstr>Activity #2</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13a: Cloud Architecture</dc:title>
  <dc:creator>Lan Yang</dc:creator>
  <cp:lastModifiedBy>Lan Yang</cp:lastModifiedBy>
  <cp:revision>3</cp:revision>
  <dcterms:created xsi:type="dcterms:W3CDTF">2019-10-16T18:42:29Z</dcterms:created>
  <dcterms:modified xsi:type="dcterms:W3CDTF">2019-11-06T19:25:08Z</dcterms:modified>
</cp:coreProperties>
</file>